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6" r:id="rId2"/>
  </p:sldMasterIdLst>
  <p:notesMasterIdLst>
    <p:notesMasterId r:id="rId46"/>
  </p:notesMasterIdLst>
  <p:sldIdLst>
    <p:sldId id="1208" r:id="rId3"/>
    <p:sldId id="1163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1183" r:id="rId16"/>
    <p:sldId id="343" r:id="rId17"/>
    <p:sldId id="595" r:id="rId18"/>
    <p:sldId id="340" r:id="rId19"/>
    <p:sldId id="1211" r:id="rId20"/>
    <p:sldId id="341" r:id="rId21"/>
    <p:sldId id="1184" r:id="rId22"/>
    <p:sldId id="1209" r:id="rId23"/>
    <p:sldId id="1210" r:id="rId24"/>
    <p:sldId id="1199" r:id="rId25"/>
    <p:sldId id="1206" r:id="rId26"/>
    <p:sldId id="1203" r:id="rId27"/>
    <p:sldId id="1190" r:id="rId28"/>
    <p:sldId id="1193" r:id="rId29"/>
    <p:sldId id="1191" r:id="rId30"/>
    <p:sldId id="1192" r:id="rId31"/>
    <p:sldId id="1212" r:id="rId32"/>
    <p:sldId id="1207" r:id="rId33"/>
    <p:sldId id="1205" r:id="rId34"/>
    <p:sldId id="594" r:id="rId35"/>
    <p:sldId id="1187" r:id="rId36"/>
    <p:sldId id="597" r:id="rId37"/>
    <p:sldId id="279" r:id="rId38"/>
    <p:sldId id="267" r:id="rId39"/>
    <p:sldId id="268" r:id="rId40"/>
    <p:sldId id="269" r:id="rId41"/>
    <p:sldId id="270" r:id="rId42"/>
    <p:sldId id="271" r:id="rId43"/>
    <p:sldId id="598" r:id="rId44"/>
    <p:sldId id="562" r:id="rId45"/>
  </p:sldIdLst>
  <p:sldSz cx="9144000" cy="5143500" type="screen16x9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849">
          <p15:clr>
            <a:srgbClr val="A4A3A4"/>
          </p15:clr>
        </p15:guide>
        <p15:guide id="3" orient="horz" pos="169">
          <p15:clr>
            <a:srgbClr val="A4A3A4"/>
          </p15:clr>
        </p15:guide>
        <p15:guide id="4" pos="249">
          <p15:clr>
            <a:srgbClr val="A4A3A4"/>
          </p15:clr>
        </p15:guide>
        <p15:guide id="5" pos="5511">
          <p15:clr>
            <a:srgbClr val="A4A3A4"/>
          </p15:clr>
        </p15:guide>
        <p15:guide id="6" pos="2880">
          <p15:clr>
            <a:srgbClr val="A4A3A4"/>
          </p15:clr>
        </p15:guide>
        <p15:guide id="7" pos="2812">
          <p15:clr>
            <a:srgbClr val="A4A3A4"/>
          </p15:clr>
        </p15:guide>
        <p15:guide id="8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30D"/>
    <a:srgbClr val="FF42A1"/>
    <a:srgbClr val="FDAE00"/>
    <a:srgbClr val="3B3A3A"/>
    <a:srgbClr val="ED7D31"/>
    <a:srgbClr val="1F4E79"/>
    <a:srgbClr val="92D050"/>
    <a:srgbClr val="D8EAD2"/>
    <a:srgbClr val="C9DBF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5" autoAdjust="0"/>
    <p:restoredTop sz="94660"/>
  </p:normalViewPr>
  <p:slideViewPr>
    <p:cSldViewPr snapToObjects="1" showGuides="1">
      <p:cViewPr varScale="1">
        <p:scale>
          <a:sx n="126" d="100"/>
          <a:sy n="126" d="100"/>
        </p:scale>
        <p:origin x="414" y="330"/>
      </p:cViewPr>
      <p:guideLst>
        <p:guide orient="horz" pos="3003"/>
        <p:guide orient="horz" pos="849"/>
        <p:guide orient="horz" pos="169"/>
        <p:guide pos="249"/>
        <p:guide pos="5511"/>
        <p:guide pos="2880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3" d="100"/>
          <a:sy n="73" d="100"/>
        </p:scale>
        <p:origin x="194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C3237-6702-4B75-92E1-739BCADBF775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CEDBC-F3CD-4B11-8320-3E65CC27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만들어진 프롬프트는 </a:t>
            </a:r>
            <a:r>
              <a:rPr lang="en-US" altLang="ko-KR" dirty="0"/>
              <a:t>LLM Generator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들어가고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Generator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output </a:t>
            </a:r>
            <a:r>
              <a:rPr lang="ko-KR" altLang="en-US" baseline="0" dirty="0"/>
              <a:t>으로 적절한 답을 생성합니다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22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3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31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7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컴퓨터에게 자연어는 단순히 지정된 문자 코드일 뿐 그 의미는 이해하지 못합니다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</a:t>
            </a:r>
            <a:r>
              <a:rPr lang="en-US" altLang="ko-KR" sz="1200" dirty="0"/>
              <a:t>Encoder</a:t>
            </a:r>
            <a:r>
              <a:rPr lang="ko-KR" altLang="en-US" sz="1200" dirty="0"/>
              <a:t>라는 것이</a:t>
            </a:r>
            <a:r>
              <a:rPr lang="ko-KR" altLang="en-US" sz="1200" baseline="0" dirty="0"/>
              <a:t> 많은 양의 자연어 문서를 학습하고 단어 사이의 관계를 분석하다 보면 특정 단어 사이의 관계성이 만들어집니다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이러한 관계성을 컴퓨터가 이해할 수 있는 벡터로 나타낸 것이 </a:t>
            </a:r>
            <a:r>
              <a:rPr lang="en-US" altLang="ko-KR" sz="1200" baseline="0" dirty="0"/>
              <a:t>Word to Vector, Encoding, Embedding</a:t>
            </a:r>
            <a:r>
              <a:rPr lang="ko-KR" altLang="en-US" sz="1200" baseline="0" dirty="0"/>
              <a:t>이라고 합니다</a:t>
            </a:r>
            <a:r>
              <a:rPr lang="en-US" altLang="ko-KR" sz="1200" baseline="0" dirty="0"/>
              <a:t>.</a:t>
            </a:r>
          </a:p>
          <a:p>
            <a:r>
              <a:rPr lang="en-US" altLang="ko-KR" sz="1200" baseline="0" dirty="0"/>
              <a:t>Male-Female </a:t>
            </a:r>
            <a:r>
              <a:rPr lang="ko-KR" altLang="en-US" sz="1200" baseline="0" dirty="0"/>
              <a:t>예시를 보시면</a:t>
            </a:r>
            <a:r>
              <a:rPr lang="en-US" altLang="ko-KR" sz="1200" baseline="0" dirty="0"/>
              <a:t>, king</a:t>
            </a:r>
            <a:r>
              <a:rPr lang="ko-KR" altLang="en-US" sz="1200" baseline="0" dirty="0"/>
              <a:t>과 </a:t>
            </a:r>
            <a:r>
              <a:rPr lang="en-US" altLang="ko-KR" sz="1200" baseline="0" dirty="0"/>
              <a:t>queen </a:t>
            </a:r>
            <a:r>
              <a:rPr lang="ko-KR" altLang="en-US" sz="1200" baseline="0" dirty="0"/>
              <a:t>사이의 화살표와 </a:t>
            </a:r>
            <a:r>
              <a:rPr lang="en-US" altLang="ko-KR" sz="1200" baseline="0" dirty="0"/>
              <a:t>man</a:t>
            </a:r>
            <a:r>
              <a:rPr lang="ko-KR" altLang="en-US" sz="1200" baseline="0" dirty="0"/>
              <a:t>과 </a:t>
            </a:r>
            <a:r>
              <a:rPr lang="en-US" altLang="ko-KR" sz="1200" baseline="0" dirty="0"/>
              <a:t>woman </a:t>
            </a:r>
            <a:r>
              <a:rPr lang="ko-KR" altLang="en-US" sz="1200" baseline="0" dirty="0"/>
              <a:t>사이의 화살표가 같은 것을 알 수 있습니다</a:t>
            </a:r>
            <a:r>
              <a:rPr lang="en-US" altLang="ko-KR" sz="1200" baseline="0" dirty="0"/>
              <a:t>.</a:t>
            </a:r>
            <a:r>
              <a:rPr lang="ko-KR" altLang="en-US" sz="1200" baseline="0" dirty="0"/>
              <a:t> </a:t>
            </a:r>
            <a:endParaRPr lang="en-US" altLang="ko-KR" sz="1200" baseline="0" dirty="0"/>
          </a:p>
          <a:p>
            <a:r>
              <a:rPr lang="ko-KR" altLang="en-US" sz="1200" baseline="0" dirty="0"/>
              <a:t>이는 인코더가 </a:t>
            </a:r>
            <a:r>
              <a:rPr lang="en-US" altLang="ko-KR" sz="1200" baseline="0" dirty="0"/>
              <a:t>king</a:t>
            </a:r>
            <a:r>
              <a:rPr lang="ko-KR" altLang="en-US" sz="1200" baseline="0" dirty="0"/>
              <a:t>과 </a:t>
            </a:r>
            <a:r>
              <a:rPr lang="en-US" altLang="ko-KR" sz="1200" baseline="0" dirty="0"/>
              <a:t>queen, man</a:t>
            </a:r>
            <a:r>
              <a:rPr lang="ko-KR" altLang="en-US" sz="1200" baseline="0" dirty="0"/>
              <a:t>과 </a:t>
            </a:r>
            <a:r>
              <a:rPr lang="en-US" altLang="ko-KR" sz="1200" baseline="0" dirty="0"/>
              <a:t>woman </a:t>
            </a:r>
            <a:r>
              <a:rPr lang="ko-KR" altLang="en-US" sz="1200" baseline="0" dirty="0"/>
              <a:t>사이의 관계를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비슷하다고 학습한 것입니다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또한 </a:t>
            </a:r>
            <a:r>
              <a:rPr lang="en-US" altLang="ko-KR" sz="1200" baseline="0" dirty="0"/>
              <a:t>Country-Capital </a:t>
            </a:r>
            <a:r>
              <a:rPr lang="ko-KR" altLang="en-US" sz="1200" baseline="0" dirty="0"/>
              <a:t>부분을 보면 나라</a:t>
            </a:r>
            <a:r>
              <a:rPr lang="en-US" altLang="ko-KR" sz="1200" baseline="0" dirty="0"/>
              <a:t>-</a:t>
            </a:r>
            <a:r>
              <a:rPr lang="ko-KR" altLang="en-US" sz="1200" baseline="0" dirty="0"/>
              <a:t>수도 사이의 벡터가 서로 가까운 곳에 위치하고 있습니다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비슷한 위치에 있다는 것은 두 단어가 문장에서 자주 같이 등장한다는 것을 의미합니다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dirty="0"/>
              <a:t>즉 정리하자면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컴퓨터가 이해하지 못하는 </a:t>
            </a:r>
            <a:r>
              <a:rPr lang="ko-KR" altLang="en-US" sz="1200" dirty="0"/>
              <a:t>자연어를 </a:t>
            </a:r>
            <a:r>
              <a:rPr lang="en-US" altLang="ko-KR" sz="1200" dirty="0"/>
              <a:t>n-</a:t>
            </a:r>
            <a:r>
              <a:rPr lang="ko-KR" altLang="en-US" sz="1200" dirty="0"/>
              <a:t>차원 공간에 위치시킬 수 있도록 벡터화 시키는 것이고</a:t>
            </a:r>
            <a:r>
              <a:rPr lang="en-US" altLang="ko-KR" sz="1200" baseline="0" dirty="0"/>
              <a:t> </a:t>
            </a:r>
          </a:p>
          <a:p>
            <a:r>
              <a:rPr lang="ko-KR" altLang="en-US" sz="1200" dirty="0"/>
              <a:t>벡터의 방향</a:t>
            </a:r>
            <a:r>
              <a:rPr lang="en-US" altLang="ko-KR" sz="1200" dirty="0"/>
              <a:t>, </a:t>
            </a:r>
            <a:r>
              <a:rPr lang="ko-KR" altLang="en-US" sz="1200" dirty="0"/>
              <a:t>크기는 자연어의 의미와</a:t>
            </a:r>
            <a:r>
              <a:rPr lang="en-US" altLang="ko-KR" sz="1200" dirty="0"/>
              <a:t> </a:t>
            </a:r>
            <a:r>
              <a:rPr lang="ko-KR" altLang="en-US" sz="1200" dirty="0"/>
              <a:t>경향성을 내포하게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41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다시 </a:t>
            </a:r>
            <a:r>
              <a:rPr lang="en-US" altLang="ko-KR" sz="1200" dirty="0"/>
              <a:t>RAG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아키텍처로 돌아와서 질문에 대한 정보를 검색하는 </a:t>
            </a:r>
            <a:r>
              <a:rPr lang="en-US" altLang="ko-KR" sz="1200" baseline="0" dirty="0"/>
              <a:t>Retriever</a:t>
            </a:r>
            <a:r>
              <a:rPr lang="ko-KR" altLang="en-US" sz="1200" baseline="0" dirty="0"/>
              <a:t>의 </a:t>
            </a:r>
            <a:r>
              <a:rPr lang="en-US" altLang="ko-KR" sz="1200" baseline="0" dirty="0"/>
              <a:t>knowledge base embedding </a:t>
            </a:r>
            <a:r>
              <a:rPr lang="ko-KR" altLang="en-US" sz="1200" baseline="0" dirty="0"/>
              <a:t>부분을 보시겠습니다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먼저 </a:t>
            </a:r>
            <a:r>
              <a:rPr lang="en-US" altLang="ko-KR" sz="1200" baseline="0" dirty="0"/>
              <a:t>knowledge base</a:t>
            </a:r>
            <a:r>
              <a:rPr lang="ko-KR" altLang="en-US" sz="1200" baseline="0" dirty="0"/>
              <a:t>로 사용될 문서 또는 </a:t>
            </a:r>
            <a:r>
              <a:rPr lang="en-US" altLang="ko-KR" sz="1200" baseline="0" dirty="0"/>
              <a:t>database</a:t>
            </a:r>
            <a:r>
              <a:rPr lang="ko-KR" altLang="en-US" sz="1200" baseline="0" dirty="0"/>
              <a:t>가 존재하고 이에 대해 </a:t>
            </a:r>
            <a:r>
              <a:rPr lang="ko-KR" altLang="en-US" sz="1200" baseline="0" dirty="0" err="1"/>
              <a:t>전처리를</a:t>
            </a:r>
            <a:r>
              <a:rPr lang="ko-KR" altLang="en-US" sz="1200" baseline="0" dirty="0"/>
              <a:t> 진행합니다</a:t>
            </a:r>
            <a:r>
              <a:rPr lang="en-US" altLang="ko-KR" sz="1200" baseline="0" dirty="0"/>
              <a:t>. </a:t>
            </a:r>
          </a:p>
          <a:p>
            <a:r>
              <a:rPr lang="ko-KR" altLang="en-US" sz="1200" baseline="0" dirty="0"/>
              <a:t>그 후에 </a:t>
            </a:r>
            <a:r>
              <a:rPr lang="en-US" altLang="ko-KR" sz="1200" baseline="0" dirty="0"/>
              <a:t>Passage</a:t>
            </a:r>
            <a:r>
              <a:rPr lang="ko-KR" altLang="en-US" sz="1200" baseline="0" dirty="0"/>
              <a:t>들을 </a:t>
            </a:r>
            <a:r>
              <a:rPr lang="en-US" altLang="ko-KR" sz="1200" baseline="0" dirty="0"/>
              <a:t>Passage encoder</a:t>
            </a:r>
            <a:r>
              <a:rPr lang="ko-KR" altLang="en-US" sz="1200" baseline="0" dirty="0"/>
              <a:t>의 </a:t>
            </a:r>
            <a:r>
              <a:rPr lang="en-US" altLang="ko-KR" sz="1200" baseline="0" dirty="0"/>
              <a:t>input</a:t>
            </a:r>
            <a:r>
              <a:rPr lang="ko-KR" altLang="en-US" sz="1200" baseline="0" dirty="0"/>
              <a:t>으로 넣어서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다음과 같이 </a:t>
            </a:r>
            <a:r>
              <a:rPr lang="en-US" altLang="ko-KR" sz="1200" baseline="0" dirty="0"/>
              <a:t>n-</a:t>
            </a:r>
            <a:r>
              <a:rPr lang="ko-KR" altLang="en-US" sz="1200" baseline="0" dirty="0"/>
              <a:t>차원의 벡터를 </a:t>
            </a:r>
            <a:r>
              <a:rPr lang="en-US" altLang="ko-KR" sz="1200" baseline="0" dirty="0"/>
              <a:t>output</a:t>
            </a:r>
            <a:r>
              <a:rPr lang="ko-KR" altLang="en-US" sz="1200" baseline="0" dirty="0"/>
              <a:t>으로 얻습니다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앞 슬라이드에서 </a:t>
            </a:r>
            <a:r>
              <a:rPr lang="ko-KR" altLang="en-US" sz="1200" baseline="0" dirty="0" err="1"/>
              <a:t>말씀드렸다시피</a:t>
            </a:r>
            <a:r>
              <a:rPr lang="ko-KR" altLang="en-US" sz="1200" baseline="0" dirty="0"/>
              <a:t> 이러한 </a:t>
            </a:r>
            <a:r>
              <a:rPr lang="en-US" altLang="ko-KR" sz="1200" baseline="0" dirty="0"/>
              <a:t>n-</a:t>
            </a:r>
            <a:r>
              <a:rPr lang="ko-KR" altLang="en-US" sz="1200" baseline="0" dirty="0"/>
              <a:t>차원의 벡터는 해당 </a:t>
            </a:r>
            <a:r>
              <a:rPr lang="en-US" altLang="ko-KR" sz="1200" baseline="0" dirty="0"/>
              <a:t>Passage</a:t>
            </a:r>
            <a:r>
              <a:rPr lang="ko-KR" altLang="en-US" sz="1200" baseline="0" dirty="0"/>
              <a:t>의 의미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경향성을 내포하게 됩니다</a:t>
            </a:r>
            <a:r>
              <a:rPr lang="en-US" altLang="ko-KR" sz="1200" baseline="0" dirty="0"/>
              <a:t>.</a:t>
            </a:r>
          </a:p>
          <a:p>
            <a:r>
              <a:rPr lang="en-US" altLang="ko-KR" sz="1200" baseline="0" dirty="0"/>
              <a:t>Output</a:t>
            </a:r>
            <a:r>
              <a:rPr lang="ko-KR" altLang="en-US" sz="1200" baseline="0" dirty="0"/>
              <a:t>으로 얻어진 벡터는 </a:t>
            </a:r>
            <a:r>
              <a:rPr lang="en-US" altLang="ko-KR" sz="1200" baseline="0" dirty="0"/>
              <a:t>in-memory</a:t>
            </a:r>
            <a:r>
              <a:rPr lang="ko-KR" altLang="en-US" sz="1200" baseline="0" dirty="0"/>
              <a:t> 방식으로 </a:t>
            </a:r>
            <a:r>
              <a:rPr lang="ko-KR" altLang="en-US" sz="1200" baseline="0" dirty="0" err="1"/>
              <a:t>로드하거나</a:t>
            </a:r>
            <a:r>
              <a:rPr lang="en-US" altLang="ko-KR" sz="1200" baseline="0" dirty="0"/>
              <a:t> vector database</a:t>
            </a:r>
            <a:r>
              <a:rPr lang="ko-KR" altLang="en-US" sz="1200" baseline="0" dirty="0"/>
              <a:t>에 저장하여 사용하게 됩니다</a:t>
            </a:r>
            <a:r>
              <a:rPr lang="en-US" altLang="ko-KR" sz="1200" baseline="0" dirty="0"/>
              <a:t>.</a:t>
            </a:r>
          </a:p>
          <a:p>
            <a:endParaRPr lang="en-US" altLang="ko-KR" sz="1200" baseline="0" dirty="0"/>
          </a:p>
          <a:p>
            <a:r>
              <a:rPr lang="ko-KR" altLang="en-US" sz="1200" baseline="0" dirty="0"/>
              <a:t>또한 문서나 데이터베이스에 대해 </a:t>
            </a:r>
            <a:r>
              <a:rPr lang="ko-KR" altLang="en-US" sz="1200" baseline="0" dirty="0" err="1"/>
              <a:t>전처리를</a:t>
            </a:r>
            <a:r>
              <a:rPr lang="ko-KR" altLang="en-US" sz="1200" baseline="0" dirty="0"/>
              <a:t> 진행한다고 </a:t>
            </a:r>
            <a:r>
              <a:rPr lang="ko-KR" altLang="en-US" sz="1200" baseline="0" dirty="0" err="1"/>
              <a:t>말씀드렸는데</a:t>
            </a:r>
            <a:r>
              <a:rPr lang="en-US" altLang="ko-KR" sz="1200" baseline="0" dirty="0"/>
              <a:t>, </a:t>
            </a:r>
          </a:p>
          <a:p>
            <a:r>
              <a:rPr lang="en-US" altLang="ko-KR" sz="1200" baseline="0" dirty="0"/>
              <a:t>Passage</a:t>
            </a:r>
            <a:r>
              <a:rPr lang="ko-KR" altLang="en-US" sz="1200" baseline="0" dirty="0"/>
              <a:t>의 길이가 너무 긴 경우 </a:t>
            </a:r>
            <a:r>
              <a:rPr lang="en-US" altLang="ko-KR" sz="1200" baseline="0" dirty="0"/>
              <a:t>n-</a:t>
            </a:r>
            <a:r>
              <a:rPr lang="ko-KR" altLang="en-US" sz="1200" baseline="0" dirty="0"/>
              <a:t>차원의 벡터에 그 의미나 경향성이 담기지 않고 손실되는 문제가 있을 수 있기 때문에</a:t>
            </a:r>
            <a:endParaRPr lang="en-US" altLang="ko-KR" sz="1200" baseline="0" dirty="0"/>
          </a:p>
          <a:p>
            <a:r>
              <a:rPr lang="ko-KR" altLang="en-US" sz="1200" baseline="0" dirty="0"/>
              <a:t>보통 </a:t>
            </a:r>
            <a:r>
              <a:rPr lang="en-US" altLang="ko-KR" sz="1200" baseline="0" dirty="0"/>
              <a:t>100 chunk </a:t>
            </a:r>
            <a:r>
              <a:rPr lang="ko-KR" altLang="en-US" sz="1200" baseline="0" dirty="0"/>
              <a:t>단위로 끊는 </a:t>
            </a:r>
            <a:r>
              <a:rPr lang="ko-KR" altLang="en-US" sz="1200" baseline="0" dirty="0" err="1"/>
              <a:t>전처리를</a:t>
            </a:r>
            <a:r>
              <a:rPr lang="ko-KR" altLang="en-US" sz="1200" baseline="0" dirty="0"/>
              <a:t> 진행한 후에 </a:t>
            </a:r>
            <a:r>
              <a:rPr lang="ko-KR" altLang="en-US" sz="1200" baseline="0" dirty="0" err="1"/>
              <a:t>인코딩을</a:t>
            </a:r>
            <a:r>
              <a:rPr lang="ko-KR" altLang="en-US" sz="1200" baseline="0" dirty="0"/>
              <a:t> 진행합니다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여기서 </a:t>
            </a:r>
            <a:r>
              <a:rPr lang="en-US" altLang="ko-KR" sz="1200" baseline="0" dirty="0"/>
              <a:t>chunk</a:t>
            </a:r>
            <a:r>
              <a:rPr lang="ko-KR" altLang="en-US" sz="1200" baseline="0" dirty="0"/>
              <a:t>는 의미에 따라 단어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구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문장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띄어쓰기 단위 등으로 해석 가능합니다</a:t>
            </a:r>
            <a:r>
              <a:rPr lang="en-US" altLang="ko-KR" sz="120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0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Question embedding</a:t>
            </a:r>
            <a:r>
              <a:rPr lang="ko-KR" altLang="en-US" sz="1200" dirty="0"/>
              <a:t>의 경우도 사용자의 질문 또는 명령인 </a:t>
            </a:r>
            <a:r>
              <a:rPr lang="en-US" altLang="ko-KR" sz="1200" dirty="0"/>
              <a:t>Question</a:t>
            </a:r>
            <a:r>
              <a:rPr lang="ko-KR" altLang="en-US" sz="1200" dirty="0"/>
              <a:t>이 </a:t>
            </a:r>
            <a:r>
              <a:rPr lang="en-US" altLang="ko-KR" sz="1200" dirty="0"/>
              <a:t>Question</a:t>
            </a:r>
            <a:r>
              <a:rPr lang="en-US" altLang="ko-KR" sz="1200" baseline="0" dirty="0"/>
              <a:t> Encoder</a:t>
            </a:r>
            <a:r>
              <a:rPr lang="ko-KR" altLang="en-US" sz="1200" baseline="0" dirty="0"/>
              <a:t>의 </a:t>
            </a:r>
            <a:r>
              <a:rPr lang="en-US" altLang="ko-KR" sz="1200" baseline="0" dirty="0"/>
              <a:t>input</a:t>
            </a:r>
            <a:r>
              <a:rPr lang="ko-KR" altLang="en-US" sz="1200" baseline="0" dirty="0"/>
              <a:t>으로 들어가게 되고</a:t>
            </a:r>
            <a:r>
              <a:rPr lang="en-US" altLang="ko-KR" sz="1200" baseline="0" dirty="0"/>
              <a:t>, output</a:t>
            </a:r>
            <a:r>
              <a:rPr lang="ko-KR" altLang="en-US" sz="1200" baseline="0" dirty="0"/>
              <a:t>으로 </a:t>
            </a:r>
            <a:r>
              <a:rPr lang="en-US" altLang="ko-KR" sz="1200" baseline="0" dirty="0"/>
              <a:t>n-</a:t>
            </a:r>
            <a:r>
              <a:rPr lang="ko-KR" altLang="en-US" sz="1200" baseline="0" dirty="0"/>
              <a:t>차원의 벡터를 얻습니다</a:t>
            </a:r>
            <a:r>
              <a:rPr lang="en-US" altLang="ko-KR" sz="1200" baseline="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여기서 사용되는 </a:t>
            </a:r>
            <a:r>
              <a:rPr lang="en-US" altLang="ko-KR" sz="1200" dirty="0"/>
              <a:t>Question Encoder</a:t>
            </a:r>
            <a:r>
              <a:rPr lang="ko-KR" altLang="en-US" sz="1200" dirty="0"/>
              <a:t>는 </a:t>
            </a:r>
            <a:r>
              <a:rPr lang="en-US" altLang="ko-KR" sz="1200" dirty="0"/>
              <a:t>Passage Encoder</a:t>
            </a:r>
            <a:r>
              <a:rPr lang="ko-KR" altLang="en-US" sz="1200" dirty="0"/>
              <a:t>에서 사용되는 것과 같은 </a:t>
            </a:r>
            <a:r>
              <a:rPr lang="en-US" altLang="ko-KR" sz="1200" dirty="0"/>
              <a:t>encoding model</a:t>
            </a:r>
            <a:r>
              <a:rPr lang="ko-KR" altLang="en-US" sz="1200" dirty="0"/>
              <a:t>을 사용해야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그래야 각각의 </a:t>
            </a:r>
            <a:r>
              <a:rPr lang="en-US" altLang="ko-KR" sz="1200" dirty="0"/>
              <a:t>output</a:t>
            </a:r>
            <a:r>
              <a:rPr lang="ko-KR" altLang="en-US" sz="1200" dirty="0"/>
              <a:t>으로 얻어지는 </a:t>
            </a:r>
            <a:r>
              <a:rPr lang="en-US" altLang="ko-KR" sz="1200" dirty="0"/>
              <a:t>Passage</a:t>
            </a:r>
            <a:r>
              <a:rPr lang="en-US" altLang="ko-KR" sz="1200" baseline="0" dirty="0"/>
              <a:t> embedding vector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Question embedding vector</a:t>
            </a:r>
            <a:r>
              <a:rPr lang="ko-KR" altLang="en-US" sz="1200" baseline="0" dirty="0"/>
              <a:t>가 동일한 기준으로 </a:t>
            </a:r>
            <a:r>
              <a:rPr lang="en-US" altLang="ko-KR" sz="1200" baseline="0" dirty="0"/>
              <a:t>N-</a:t>
            </a:r>
            <a:r>
              <a:rPr lang="ko-KR" altLang="en-US" sz="1200" baseline="0" dirty="0"/>
              <a:t>차원 공간에 위치하게 되고</a:t>
            </a:r>
            <a:r>
              <a:rPr lang="en-US" altLang="ko-KR" sz="1200" baseline="0" dirty="0"/>
              <a:t>, </a:t>
            </a:r>
            <a:r>
              <a:rPr lang="ko-KR" altLang="en-US" sz="1200" baseline="0" dirty="0" err="1"/>
              <a:t>유사도를</a:t>
            </a:r>
            <a:r>
              <a:rPr lang="ko-KR" altLang="en-US" sz="1200" baseline="0" dirty="0"/>
              <a:t> 비교할 수 있게 됩니다</a:t>
            </a:r>
            <a:r>
              <a:rPr lang="en-US" altLang="ko-KR" sz="1200" baseline="0" dirty="0"/>
              <a:t>.</a:t>
            </a:r>
          </a:p>
          <a:p>
            <a:r>
              <a:rPr lang="ko-KR" altLang="en-US" sz="1200" baseline="0" dirty="0"/>
              <a:t>만약 </a:t>
            </a:r>
            <a:r>
              <a:rPr lang="en-US" altLang="ko-KR" sz="1200" baseline="0" dirty="0"/>
              <a:t>encoding model</a:t>
            </a:r>
            <a:r>
              <a:rPr lang="ko-KR" altLang="en-US" sz="1200" baseline="0" dirty="0"/>
              <a:t>을 변경하는 경우에는 </a:t>
            </a:r>
            <a:r>
              <a:rPr lang="en-US" altLang="ko-KR" sz="1200" baseline="0" dirty="0"/>
              <a:t>Knowledge base</a:t>
            </a:r>
            <a:r>
              <a:rPr lang="ko-KR" altLang="en-US" sz="1200" baseline="0" dirty="0"/>
              <a:t>를 다시 </a:t>
            </a:r>
            <a:r>
              <a:rPr lang="ko-KR" altLang="en-US" sz="1200" baseline="0" dirty="0" err="1"/>
              <a:t>임베딩하여</a:t>
            </a:r>
            <a:r>
              <a:rPr lang="ko-KR" altLang="en-US" sz="1200" baseline="0" dirty="0"/>
              <a:t>  </a:t>
            </a:r>
            <a:r>
              <a:rPr lang="en-US" altLang="ko-KR" sz="1200" baseline="0" dirty="0"/>
              <a:t>vector store</a:t>
            </a:r>
            <a:r>
              <a:rPr lang="ko-KR" altLang="en-US" sz="1200" baseline="0" dirty="0"/>
              <a:t>를 구축해야 하고</a:t>
            </a:r>
            <a:r>
              <a:rPr lang="en-US" altLang="ko-KR" sz="1200" baseline="0" dirty="0"/>
              <a:t>, </a:t>
            </a:r>
          </a:p>
          <a:p>
            <a:r>
              <a:rPr lang="en-US" altLang="ko-KR" sz="1200" baseline="0" dirty="0"/>
              <a:t>Question </a:t>
            </a:r>
            <a:r>
              <a:rPr lang="ko-KR" altLang="en-US" sz="1200" baseline="0" dirty="0"/>
              <a:t>또한 새로운 </a:t>
            </a:r>
            <a:r>
              <a:rPr lang="en-US" altLang="ko-KR" sz="1200" baseline="0" dirty="0"/>
              <a:t>encoding model</a:t>
            </a:r>
            <a:r>
              <a:rPr lang="ko-KR" altLang="en-US" sz="1200" baseline="0" dirty="0"/>
              <a:t>로 </a:t>
            </a:r>
            <a:r>
              <a:rPr lang="ko-KR" altLang="en-US" sz="1200" baseline="0" dirty="0" err="1"/>
              <a:t>임베딩을</a:t>
            </a:r>
            <a:r>
              <a:rPr lang="ko-KR" altLang="en-US" sz="1200" baseline="0" dirty="0"/>
              <a:t> 진행하여 </a:t>
            </a:r>
            <a:r>
              <a:rPr lang="ko-KR" altLang="en-US" sz="1200" baseline="0" dirty="0" err="1"/>
              <a:t>유사도를</a:t>
            </a:r>
            <a:r>
              <a:rPr lang="ko-KR" altLang="en-US" sz="1200" baseline="0" dirty="0"/>
              <a:t> 비교해야 합니다</a:t>
            </a:r>
            <a:r>
              <a:rPr lang="en-US" altLang="ko-KR" sz="1200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있는 상위 </a:t>
            </a:r>
            <a:r>
              <a:rPr lang="en-US" altLang="ko-KR" dirty="0"/>
              <a:t>K </a:t>
            </a:r>
            <a:r>
              <a:rPr lang="ko-KR" altLang="en-US" dirty="0"/>
              <a:t>개의 </a:t>
            </a:r>
            <a:r>
              <a:rPr lang="en-US" altLang="ko-KR" dirty="0"/>
              <a:t>passage</a:t>
            </a:r>
            <a:r>
              <a:rPr lang="ko-KR" altLang="en-US" dirty="0"/>
              <a:t>들을 검색하는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 슬라이드에서 </a:t>
            </a:r>
            <a:r>
              <a:rPr lang="ko-KR" altLang="en-US" dirty="0" err="1"/>
              <a:t>말씀드린</a:t>
            </a:r>
            <a:r>
              <a:rPr lang="ko-KR" altLang="en-US" dirty="0"/>
              <a:t> 벡터 유사도 비교</a:t>
            </a:r>
            <a:r>
              <a:rPr lang="ko-KR" altLang="en-US" baseline="0" dirty="0"/>
              <a:t> 연산을 통해 </a:t>
            </a:r>
            <a:r>
              <a:rPr lang="en-US" altLang="ko-KR" baseline="0" dirty="0"/>
              <a:t>Question embedding vector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Vector store</a:t>
            </a:r>
            <a:r>
              <a:rPr lang="ko-KR" altLang="en-US" baseline="0" dirty="0"/>
              <a:t>에 위치한 </a:t>
            </a:r>
            <a:r>
              <a:rPr lang="en-US" altLang="ko-KR" baseline="0" dirty="0"/>
              <a:t>Passage embedding vector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유사도를</a:t>
            </a:r>
            <a:r>
              <a:rPr lang="ko-KR" altLang="en-US" baseline="0" dirty="0"/>
              <a:t> 비교하게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예시와 같이 대한민국 최초로 월드컵에서 </a:t>
            </a:r>
            <a:r>
              <a:rPr lang="ko-KR" altLang="en-US" baseline="0" dirty="0" err="1"/>
              <a:t>브론즈볼을</a:t>
            </a:r>
            <a:r>
              <a:rPr lang="ko-KR" altLang="en-US" baseline="0" dirty="0"/>
              <a:t> 수상한 사람은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누군지 알려줘 라는 명령에 대해 유사한 벡터를 가진 </a:t>
            </a:r>
            <a:r>
              <a:rPr lang="en-US" altLang="ko-KR" baseline="0" dirty="0"/>
              <a:t>Passage</a:t>
            </a:r>
            <a:r>
              <a:rPr lang="ko-KR" altLang="en-US" baseline="0" dirty="0"/>
              <a:t> 상위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개를 검색하게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1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Generator </a:t>
            </a:r>
            <a:r>
              <a:rPr lang="ko-KR" altLang="en-US" dirty="0"/>
              <a:t>부분에서는 </a:t>
            </a:r>
            <a:r>
              <a:rPr lang="en-US" altLang="ko-KR" dirty="0"/>
              <a:t>Retriever</a:t>
            </a:r>
            <a:r>
              <a:rPr lang="ko-KR" altLang="en-US" dirty="0"/>
              <a:t>에서 얻어진 상위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Passage</a:t>
            </a:r>
            <a:r>
              <a:rPr lang="ko-KR" altLang="en-US" dirty="0"/>
              <a:t>들과 </a:t>
            </a:r>
            <a:r>
              <a:rPr lang="en-US" altLang="ko-KR" dirty="0"/>
              <a:t>Question</a:t>
            </a:r>
            <a:r>
              <a:rPr lang="ko-KR" altLang="en-US" dirty="0"/>
              <a:t>을 </a:t>
            </a:r>
            <a:r>
              <a:rPr lang="en-US" altLang="ko-KR" dirty="0"/>
              <a:t>Concatenation</a:t>
            </a:r>
            <a:r>
              <a:rPr lang="ko-KR" altLang="en-US" dirty="0"/>
              <a:t>을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과정에서 단순히 </a:t>
            </a:r>
            <a:r>
              <a:rPr lang="en-US" altLang="ko-KR" dirty="0" err="1"/>
              <a:t>concat</a:t>
            </a:r>
            <a:r>
              <a:rPr lang="ko-KR" altLang="en-US" dirty="0"/>
              <a:t>만</a:t>
            </a:r>
            <a:r>
              <a:rPr lang="ko-KR" altLang="en-US" baseline="0" dirty="0"/>
              <a:t> 시켜주는 것 뿐만이 아니라</a:t>
            </a:r>
            <a:r>
              <a:rPr lang="en-US" altLang="ko-KR" baseline="0" dirty="0"/>
              <a:t>, LLM model</a:t>
            </a:r>
            <a:r>
              <a:rPr lang="ko-KR" altLang="en-US" baseline="0" dirty="0"/>
              <a:t>이 적절히 </a:t>
            </a:r>
            <a:r>
              <a:rPr lang="en-US" altLang="ko-KR" baseline="0" dirty="0"/>
              <a:t>Passage</a:t>
            </a:r>
            <a:r>
              <a:rPr lang="ko-KR" altLang="en-US" baseline="0" dirty="0"/>
              <a:t>들을 참고하여 </a:t>
            </a:r>
            <a:endParaRPr lang="en-US" altLang="ko-KR" baseline="0" dirty="0"/>
          </a:p>
          <a:p>
            <a:r>
              <a:rPr lang="ko-KR" altLang="en-US" baseline="0" dirty="0"/>
              <a:t>질문에 대해 적절한 답을 생성할 수 있도록 프롬프트 엔지니어링 과정이 들어가게 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3A24-846E-4E07-AB21-1C369A258CE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6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32400"/>
          </a:xfrm>
          <a:prstGeom prst="rect">
            <a:avLst/>
          </a:prstGeom>
          <a:gradFill>
            <a:gsLst>
              <a:gs pos="30000">
                <a:srgbClr val="021861"/>
              </a:gs>
              <a:gs pos="0">
                <a:srgbClr val="3259A8"/>
              </a:gs>
              <a:gs pos="10000">
                <a:srgbClr val="D551AC"/>
              </a:gs>
              <a:gs pos="20000">
                <a:srgbClr val="09AFE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3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69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3691770" y="4801232"/>
            <a:ext cx="1760464" cy="244841"/>
          </a:xfrm>
          <a:prstGeom prst="rect">
            <a:avLst/>
          </a:prstGeom>
        </p:spPr>
        <p:txBody>
          <a:bodyPr lIns="121898" tIns="60948" rIns="121898" bIns="60948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914286">
              <a:defRPr/>
            </a:pPr>
            <a:fld id="{4E2E905B-828D-4F20-A1BB-9606BA51BD13}" type="slidenum">
              <a:rPr lang="ko-KR" altLang="en-US" sz="9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914286">
                <a:defRPr/>
              </a:pPr>
              <a:t>‹#›</a:t>
            </a:fld>
            <a:r>
              <a:rPr lang="ko-KR" altLang="en-US" sz="6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675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/ 75</a:t>
            </a:r>
            <a:endParaRPr lang="ko-KR" altLang="en-US" sz="675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4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3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755576" y="699542"/>
            <a:ext cx="7993138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95288" y="725718"/>
            <a:ext cx="181609" cy="112669"/>
            <a:chOff x="412072" y="2422510"/>
            <a:chExt cx="181609" cy="112669"/>
          </a:xfrm>
        </p:grpSpPr>
        <p:sp>
          <p:nvSpPr>
            <p:cNvPr id="8" name="타원 7"/>
            <p:cNvSpPr/>
            <p:nvPr/>
          </p:nvSpPr>
          <p:spPr>
            <a:xfrm>
              <a:off x="481012" y="2422510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12072" y="2422510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타원 23"/>
            <p:cNvSpPr/>
            <p:nvPr/>
          </p:nvSpPr>
          <p:spPr>
            <a:xfrm>
              <a:off x="481012" y="2435392"/>
              <a:ext cx="43730" cy="86904"/>
            </a:xfrm>
            <a:custGeom>
              <a:avLst/>
              <a:gdLst/>
              <a:ahLst/>
              <a:cxnLst/>
              <a:rect l="l" t="t" r="r" b="b"/>
              <a:pathLst>
                <a:path w="43730" h="86904">
                  <a:moveTo>
                    <a:pt x="21865" y="0"/>
                  </a:moveTo>
                  <a:cubicBezTo>
                    <a:pt x="35400" y="9636"/>
                    <a:pt x="43730" y="25571"/>
                    <a:pt x="43730" y="43452"/>
                  </a:cubicBezTo>
                  <a:cubicBezTo>
                    <a:pt x="43730" y="61333"/>
                    <a:pt x="35400" y="77268"/>
                    <a:pt x="21865" y="86904"/>
                  </a:cubicBezTo>
                  <a:cubicBezTo>
                    <a:pt x="8330" y="77268"/>
                    <a:pt x="0" y="61333"/>
                    <a:pt x="0" y="43452"/>
                  </a:cubicBezTo>
                  <a:cubicBezTo>
                    <a:pt x="0" y="25571"/>
                    <a:pt x="8330" y="9636"/>
                    <a:pt x="21865" y="0"/>
                  </a:cubicBezTo>
                  <a:close/>
                </a:path>
              </a:pathLst>
            </a:custGeom>
            <a:solidFill>
              <a:srgbClr val="022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2" hasCustomPrompt="1"/>
          </p:nvPr>
        </p:nvSpPr>
        <p:spPr>
          <a:xfrm>
            <a:off x="395288" y="1275606"/>
            <a:ext cx="799313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altLang="ko-KR" sz="12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</p:spTree>
    <p:extLst>
      <p:ext uri="{BB962C8B-B14F-4D97-AF65-F5344CB8AC3E}">
        <p14:creationId xmlns:p14="http://schemas.microsoft.com/office/powerpoint/2010/main" val="49237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20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2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50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4000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276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7E0E5-A56D-4372-A39D-FA63A08071CF}" type="slidenum">
              <a:rPr kumimoji="0" lang="en-US" altLang="ko-KR" sz="1050" b="1" i="0" u="none" strike="noStrike" kern="1200" cap="none" spc="-50" normalizeH="0" baseline="0" noProof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marL="0" marR="0" lvl="0" indent="0" algn="ctr" defTabSz="91276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1" i="0" u="none" strike="noStrike" kern="1200" cap="none" spc="-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6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8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58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3691770" y="4801232"/>
            <a:ext cx="1760464" cy="244841"/>
          </a:xfrm>
          <a:prstGeom prst="rect">
            <a:avLst/>
          </a:prstGeom>
        </p:spPr>
        <p:txBody>
          <a:bodyPr lIns="121898" tIns="60948" rIns="121898" bIns="60948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914286">
              <a:defRPr/>
            </a:pPr>
            <a:fld id="{4E2E905B-828D-4F20-A1BB-9606BA51BD13}" type="slidenum">
              <a:rPr lang="ko-KR" altLang="en-US" sz="9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914286">
                <a:defRPr/>
              </a:pPr>
              <a:t>‹#›</a:t>
            </a:fld>
            <a:r>
              <a:rPr lang="ko-KR" altLang="en-US" sz="6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675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/ 75</a:t>
            </a:r>
            <a:endParaRPr lang="ko-KR" altLang="en-US" sz="675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9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9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2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50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4000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276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7E0E5-A56D-4372-A39D-FA63A08071CF}" type="slidenum">
              <a:rPr kumimoji="0" lang="en-US" altLang="ko-KR" sz="1050" b="1" i="0" u="none" strike="noStrike" kern="1200" cap="none" spc="-50" normalizeH="0" baseline="0" noProof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marL="0" marR="0" lvl="0" indent="0" algn="ctr" defTabSz="91276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1" i="0" u="none" strike="noStrike" kern="1200" cap="none" spc="-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6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1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FD15-4BFE-4746-ABFB-7F953F1815B3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DAC-5C3E-4D3B-AC03-AE87BD67C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9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755576" y="699542"/>
            <a:ext cx="7993138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95288" y="725718"/>
            <a:ext cx="181609" cy="112669"/>
            <a:chOff x="412072" y="2422510"/>
            <a:chExt cx="181609" cy="112669"/>
          </a:xfrm>
        </p:grpSpPr>
        <p:sp>
          <p:nvSpPr>
            <p:cNvPr id="8" name="타원 7"/>
            <p:cNvSpPr/>
            <p:nvPr/>
          </p:nvSpPr>
          <p:spPr>
            <a:xfrm>
              <a:off x="481012" y="2422510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12072" y="2422510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타원 23"/>
            <p:cNvSpPr/>
            <p:nvPr/>
          </p:nvSpPr>
          <p:spPr>
            <a:xfrm>
              <a:off x="481012" y="2435392"/>
              <a:ext cx="43730" cy="86904"/>
            </a:xfrm>
            <a:custGeom>
              <a:avLst/>
              <a:gdLst/>
              <a:ahLst/>
              <a:cxnLst/>
              <a:rect l="l" t="t" r="r" b="b"/>
              <a:pathLst>
                <a:path w="43730" h="86904">
                  <a:moveTo>
                    <a:pt x="21865" y="0"/>
                  </a:moveTo>
                  <a:cubicBezTo>
                    <a:pt x="35400" y="9636"/>
                    <a:pt x="43730" y="25571"/>
                    <a:pt x="43730" y="43452"/>
                  </a:cubicBezTo>
                  <a:cubicBezTo>
                    <a:pt x="43730" y="61333"/>
                    <a:pt x="35400" y="77268"/>
                    <a:pt x="21865" y="86904"/>
                  </a:cubicBezTo>
                  <a:cubicBezTo>
                    <a:pt x="8330" y="77268"/>
                    <a:pt x="0" y="61333"/>
                    <a:pt x="0" y="43452"/>
                  </a:cubicBezTo>
                  <a:cubicBezTo>
                    <a:pt x="0" y="25571"/>
                    <a:pt x="8330" y="9636"/>
                    <a:pt x="21865" y="0"/>
                  </a:cubicBezTo>
                  <a:close/>
                </a:path>
              </a:pathLst>
            </a:custGeom>
            <a:solidFill>
              <a:srgbClr val="022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2" hasCustomPrompt="1"/>
          </p:nvPr>
        </p:nvSpPr>
        <p:spPr>
          <a:xfrm>
            <a:off x="395288" y="1275606"/>
            <a:ext cx="799313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altLang="ko-KR" sz="12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</p:spTree>
    <p:extLst>
      <p:ext uri="{BB962C8B-B14F-4D97-AF65-F5344CB8AC3E}">
        <p14:creationId xmlns:p14="http://schemas.microsoft.com/office/powerpoint/2010/main" val="34458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32400"/>
          </a:xfrm>
          <a:prstGeom prst="rect">
            <a:avLst/>
          </a:prstGeom>
          <a:gradFill>
            <a:gsLst>
              <a:gs pos="30000">
                <a:srgbClr val="021861"/>
              </a:gs>
              <a:gs pos="0">
                <a:srgbClr val="3259A8"/>
              </a:gs>
              <a:gs pos="10000">
                <a:srgbClr val="D551AC"/>
              </a:gs>
              <a:gs pos="20000">
                <a:srgbClr val="09AFE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7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4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4" r:id="rId6"/>
    <p:sldLayoutId id="2147483665" r:id="rId7"/>
    <p:sldLayoutId id="2147483674" r:id="rId8"/>
  </p:sldLayoutIdLst>
  <p:hf hdr="0" ftr="0" dt="0"/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98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hdr="0" ftr="0" dt="0"/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/ubuntu/" TargetMode="External"/><Relationship Id="rId2" Type="http://schemas.openxmlformats.org/officeDocument/2006/relationships/hyperlink" Target="https://cloud.google.com/compute/docs/gpus/install-drivers-gpu?hl=ko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hyperlink" Target="https://docs.nvidia.com/datacenter/cloud-native/container-toolkit/latest/install-guid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/docs/gpus/install-drivers-gpu?hl=ko" TargetMode="External"/><Relationship Id="rId2" Type="http://schemas.openxmlformats.org/officeDocument/2006/relationships/hyperlink" Target="https://repo.anaconda.com/miniconda/Miniconda3-py38_23.11.0-2-Linux-x86_64.sh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/docs/gpus/install-drivers-gpu?hl=ko" TargetMode="External"/><Relationship Id="rId2" Type="http://schemas.openxmlformats.org/officeDocument/2006/relationships/hyperlink" Target="https://repo.anaconda.com/miniconda/Miniconda3-py38_23.11.0-2-Linux-x86_64.sh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uggingface.co/jhgan/ko-sroberta-multitask" TargetMode="External"/><Relationship Id="rId4" Type="http://schemas.openxmlformats.org/officeDocument/2006/relationships/hyperlink" Target="https://huggingface.co/datasets/Cohere/wikipedia-22-12-ko-embedding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310278" y="501104"/>
            <a:ext cx="1572866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Linux &amp; Cloud 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45209" y="402770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2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E8E18-66E1-B6E2-125F-A4384594FF54}"/>
              </a:ext>
            </a:extLst>
          </p:cNvPr>
          <p:cNvSpPr txBox="1"/>
          <p:nvPr/>
        </p:nvSpPr>
        <p:spPr>
          <a:xfrm>
            <a:off x="1038789" y="1038255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3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786D3-D35A-87E8-689C-F2CA1E6C6E79}"/>
              </a:ext>
            </a:extLst>
          </p:cNvPr>
          <p:cNvSpPr txBox="1"/>
          <p:nvPr/>
        </p:nvSpPr>
        <p:spPr>
          <a:xfrm>
            <a:off x="1069253" y="1734253"/>
            <a:ext cx="53091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4w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27FB2-3753-8416-4BBC-F5104C30D4CA}"/>
              </a:ext>
            </a:extLst>
          </p:cNvPr>
          <p:cNvSpPr txBox="1"/>
          <p:nvPr/>
        </p:nvSpPr>
        <p:spPr>
          <a:xfrm>
            <a:off x="1045209" y="2944709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6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4D53E-D68B-DDB0-9803-3920CD2354AA}"/>
              </a:ext>
            </a:extLst>
          </p:cNvPr>
          <p:cNvSpPr txBox="1"/>
          <p:nvPr/>
        </p:nvSpPr>
        <p:spPr>
          <a:xfrm>
            <a:off x="1045209" y="2369737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5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6F813-1395-17FC-2FB5-AC854D0C5491}"/>
              </a:ext>
            </a:extLst>
          </p:cNvPr>
          <p:cNvSpPr txBox="1"/>
          <p:nvPr/>
        </p:nvSpPr>
        <p:spPr>
          <a:xfrm>
            <a:off x="2310279" y="3662470"/>
            <a:ext cx="2038763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Fine Tuning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60DAB-C1BF-E398-BD2B-57CB9F28BDE1}"/>
              </a:ext>
            </a:extLst>
          </p:cNvPr>
          <p:cNvSpPr txBox="1"/>
          <p:nvPr/>
        </p:nvSpPr>
        <p:spPr>
          <a:xfrm>
            <a:off x="1045209" y="4134992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8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5CE3F-C958-CC78-AC28-7A199CF09F50}"/>
              </a:ext>
            </a:extLst>
          </p:cNvPr>
          <p:cNvSpPr txBox="1"/>
          <p:nvPr/>
        </p:nvSpPr>
        <p:spPr>
          <a:xfrm>
            <a:off x="2310279" y="1082468"/>
            <a:ext cx="3731342" cy="553228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Image Classification by SVM </a:t>
            </a:r>
            <a:br>
              <a:rPr kumimoji="0" lang="en-US" altLang="ko-KR" sz="13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Define by run, CNN</a:t>
            </a:r>
            <a:endParaRPr kumimoji="0" lang="en-US" altLang="ko-KR" sz="135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BFD-964B-ED01-49B1-FF8F65ADEBA7}"/>
              </a:ext>
            </a:extLst>
          </p:cNvPr>
          <p:cNvSpPr txBox="1"/>
          <p:nvPr/>
        </p:nvSpPr>
        <p:spPr>
          <a:xfrm>
            <a:off x="2310279" y="1835103"/>
            <a:ext cx="5931945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II 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Transformer (BERT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Llama), Prompt engineering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174E0-E3BC-C9C4-139D-FBC8689A6C4C}"/>
              </a:ext>
            </a:extLst>
          </p:cNvPr>
          <p:cNvSpPr txBox="1"/>
          <p:nvPr/>
        </p:nvSpPr>
        <p:spPr>
          <a:xfrm>
            <a:off x="2310279" y="2499742"/>
            <a:ext cx="3154838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function call(plug-in),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RAG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8D4E4-CD65-DB4C-8913-86314BE07664}"/>
              </a:ext>
            </a:extLst>
          </p:cNvPr>
          <p:cNvSpPr txBox="1"/>
          <p:nvPr/>
        </p:nvSpPr>
        <p:spPr>
          <a:xfrm>
            <a:off x="1045209" y="3539851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7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F5130-38AF-8582-E425-BBB7E1A85066}"/>
              </a:ext>
            </a:extLst>
          </p:cNvPr>
          <p:cNvSpPr txBox="1"/>
          <p:nvPr/>
        </p:nvSpPr>
        <p:spPr>
          <a:xfrm>
            <a:off x="2310279" y="3081106"/>
            <a:ext cx="152137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B174A-7254-8D50-500A-3357C3E40785}"/>
              </a:ext>
            </a:extLst>
          </p:cNvPr>
          <p:cNvSpPr txBox="1"/>
          <p:nvPr/>
        </p:nvSpPr>
        <p:spPr>
          <a:xfrm>
            <a:off x="2306262" y="4209499"/>
            <a:ext cx="399788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Agent, Agentic workflow, Multi-Agent</a:t>
            </a:r>
          </a:p>
        </p:txBody>
      </p:sp>
    </p:spTree>
    <p:extLst>
      <p:ext uri="{BB962C8B-B14F-4D97-AF65-F5344CB8AC3E}">
        <p14:creationId xmlns:p14="http://schemas.microsoft.com/office/powerpoint/2010/main" val="276089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/>
              <a:t>를 위한 </a:t>
            </a:r>
            <a:r>
              <a:rPr lang="en-US" altLang="ko-KR" dirty="0"/>
              <a:t>HW </a:t>
            </a:r>
            <a:r>
              <a:rPr lang="ko-KR" altLang="en-US"/>
              <a:t>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/>
              <a:t>간 파라메터 공유를 위한 네트워크 연결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969496"/>
          </a:xfrm>
        </p:spPr>
        <p:txBody>
          <a:bodyPr/>
          <a:lstStyle/>
          <a:p>
            <a:r>
              <a:rPr lang="en-US" altLang="ko-KR" dirty="0" err="1"/>
              <a:t>PCIe</a:t>
            </a:r>
            <a:endParaRPr lang="en-US" altLang="ko-KR" dirty="0"/>
          </a:p>
          <a:p>
            <a:r>
              <a:rPr lang="en-US" altLang="ko-KR" b="1" dirty="0"/>
              <a:t>NV-SLI</a:t>
            </a:r>
          </a:p>
          <a:p>
            <a:r>
              <a:rPr lang="en-US" altLang="ko-KR" dirty="0"/>
              <a:t>NV-Link</a:t>
            </a:r>
          </a:p>
          <a:p>
            <a:r>
              <a:rPr lang="en-US" altLang="ko-KR" dirty="0"/>
              <a:t>NV-Switch</a:t>
            </a:r>
          </a:p>
          <a:p>
            <a:r>
              <a:rPr lang="en-US" altLang="ko-KR" dirty="0" err="1"/>
              <a:t>Infiniband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03948" y="1421800"/>
            <a:ext cx="3481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이론적 최대 데이터 전송 속도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1GB/s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18" y="1995686"/>
            <a:ext cx="3039597" cy="23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/>
              <a:t>를 위한 </a:t>
            </a:r>
            <a:r>
              <a:rPr lang="en-US" altLang="ko-KR" dirty="0"/>
              <a:t>HW </a:t>
            </a:r>
            <a:r>
              <a:rPr lang="ko-KR" altLang="en-US"/>
              <a:t>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/>
              <a:t>간 파라메터 공유를 위한 네트워크 연결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969496"/>
          </a:xfrm>
        </p:spPr>
        <p:txBody>
          <a:bodyPr/>
          <a:lstStyle/>
          <a:p>
            <a:r>
              <a:rPr lang="en-US" altLang="ko-KR" dirty="0" err="1"/>
              <a:t>PCIe</a:t>
            </a:r>
            <a:endParaRPr lang="en-US" altLang="ko-KR" dirty="0"/>
          </a:p>
          <a:p>
            <a:r>
              <a:rPr lang="en-US" altLang="ko-KR" dirty="0"/>
              <a:t>NV-SLI</a:t>
            </a:r>
          </a:p>
          <a:p>
            <a:r>
              <a:rPr lang="en-US" altLang="ko-KR" b="1" dirty="0"/>
              <a:t>NV-Link</a:t>
            </a:r>
          </a:p>
          <a:p>
            <a:r>
              <a:rPr lang="en-US" altLang="ko-KR" dirty="0"/>
              <a:t>NV-Switch</a:t>
            </a:r>
          </a:p>
          <a:p>
            <a:r>
              <a:rPr lang="en-US" altLang="ko-KR" dirty="0" err="1"/>
              <a:t>Infiniband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91857" y="1419622"/>
            <a:ext cx="3585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이론적 최대 데이터 전송 속도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25GB/s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65202"/>
            <a:ext cx="2945428" cy="15950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48" y="1902192"/>
            <a:ext cx="4155302" cy="26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3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/>
              <a:t>를 위한 </a:t>
            </a:r>
            <a:r>
              <a:rPr lang="en-US" altLang="ko-KR" dirty="0"/>
              <a:t>HW </a:t>
            </a:r>
            <a:r>
              <a:rPr lang="ko-KR" altLang="en-US"/>
              <a:t>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/>
              <a:t>간 파라메터 공유를 위한 네트워크 연결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969496"/>
          </a:xfrm>
        </p:spPr>
        <p:txBody>
          <a:bodyPr/>
          <a:lstStyle/>
          <a:p>
            <a:r>
              <a:rPr lang="en-US" altLang="ko-KR" dirty="0" err="1"/>
              <a:t>PCIe</a:t>
            </a:r>
            <a:endParaRPr lang="en-US" altLang="ko-KR" dirty="0"/>
          </a:p>
          <a:p>
            <a:r>
              <a:rPr lang="en-US" altLang="ko-KR" dirty="0"/>
              <a:t>NV-SLI</a:t>
            </a:r>
          </a:p>
          <a:p>
            <a:r>
              <a:rPr lang="en-US" altLang="ko-KR" dirty="0"/>
              <a:t>NV-Link</a:t>
            </a:r>
          </a:p>
          <a:p>
            <a:r>
              <a:rPr lang="en-US" altLang="ko-KR" b="1" dirty="0"/>
              <a:t>NV-Switch (scale-up)</a:t>
            </a:r>
          </a:p>
          <a:p>
            <a:r>
              <a:rPr lang="en-US" altLang="ko-KR" dirty="0" err="1"/>
              <a:t>Infiniband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03948" y="1421800"/>
            <a:ext cx="3632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이론적 최대 데이터 전송 속도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25 GB/s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6596" y="3480400"/>
            <a:ext cx="202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GPUs in one server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256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GPU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연결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598" y="1778618"/>
            <a:ext cx="5616116" cy="287979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2483768" y="2870086"/>
            <a:ext cx="1296144" cy="60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8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/>
              <a:t>를 위한 </a:t>
            </a:r>
            <a:r>
              <a:rPr lang="en-US" altLang="ko-KR" dirty="0"/>
              <a:t>HW </a:t>
            </a:r>
            <a:r>
              <a:rPr lang="ko-KR" altLang="en-US"/>
              <a:t>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/>
              <a:t>간 파라메터 공유를 위한 네트워크 연결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969496"/>
          </a:xfrm>
        </p:spPr>
        <p:txBody>
          <a:bodyPr/>
          <a:lstStyle/>
          <a:p>
            <a:r>
              <a:rPr lang="en-US" altLang="ko-KR" dirty="0" err="1"/>
              <a:t>PCIe</a:t>
            </a:r>
            <a:endParaRPr lang="en-US" altLang="ko-KR" dirty="0"/>
          </a:p>
          <a:p>
            <a:r>
              <a:rPr lang="en-US" altLang="ko-KR" dirty="0"/>
              <a:t>NV-SLI</a:t>
            </a:r>
          </a:p>
          <a:p>
            <a:r>
              <a:rPr lang="en-US" altLang="ko-KR" dirty="0"/>
              <a:t>NV-Link</a:t>
            </a:r>
          </a:p>
          <a:p>
            <a:r>
              <a:rPr lang="en-US" altLang="ko-KR" dirty="0"/>
              <a:t>NV-Switch (scale-up)</a:t>
            </a:r>
          </a:p>
          <a:p>
            <a:r>
              <a:rPr lang="en-US" altLang="ko-KR" b="1" dirty="0" err="1"/>
              <a:t>Infiniband</a:t>
            </a:r>
            <a:r>
              <a:rPr lang="en-US" altLang="ko-KR" b="1" dirty="0"/>
              <a:t> (scale-out) </a:t>
            </a:r>
            <a:endParaRPr lang="ko-KR" alt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4103948" y="1421800"/>
            <a:ext cx="3736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이론적 최대 데이터 전송 속도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200 Gb/s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6596" y="3480400"/>
            <a:ext cx="2890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2,048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 포트로 확장 가능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483768" y="2870086"/>
            <a:ext cx="1296144" cy="60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572" y="2122764"/>
            <a:ext cx="3460162" cy="20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433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266693" lvl="1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드라이버 설치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https://cloud.google.com/compute/docs/gpus/install-drivers-gpu?hl=ko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참조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(with 2gpu)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306F9-8105-3207-7CE0-EFA75DC2A54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4805" y="1703401"/>
            <a:ext cx="8353424" cy="1853264"/>
          </a:xfrm>
        </p:spPr>
        <p:txBody>
          <a:bodyPr/>
          <a:lstStyle/>
          <a:p>
            <a:r>
              <a:rPr lang="en-US" altLang="ko-KR" sz="1050" dirty="0">
                <a:hlinkClick r:id="rId3"/>
              </a:rPr>
              <a:t>https://docs.docker.com/engine/install/ubuntu/</a:t>
            </a:r>
            <a:endParaRPr lang="en-US" altLang="ko-KR" sz="1050" dirty="0"/>
          </a:p>
          <a:p>
            <a:r>
              <a:rPr lang="en-US" altLang="ko-KR" sz="1050" dirty="0"/>
              <a:t>Installation methods </a:t>
            </a:r>
            <a:r>
              <a:rPr lang="ko-KR" altLang="en-US" sz="1050" dirty="0"/>
              <a:t>의</a:t>
            </a:r>
            <a:r>
              <a:rPr lang="en-US" altLang="ko-KR" sz="1050" dirty="0"/>
              <a:t> </a:t>
            </a:r>
            <a:r>
              <a:rPr lang="en-US" altLang="ko-KR" sz="1050" b="1" u="sng" dirty="0"/>
              <a:t>2. Install the Docker packages. </a:t>
            </a:r>
            <a:r>
              <a:rPr lang="ko-KR" altLang="en-US" sz="1050" b="1" u="sng" dirty="0"/>
              <a:t>까지만</a:t>
            </a:r>
            <a:endParaRPr lang="en-US" altLang="ko-KR" sz="1050" b="1" u="sng" dirty="0"/>
          </a:p>
          <a:p>
            <a:endParaRPr lang="en-US" altLang="ko-KR" sz="1050" dirty="0"/>
          </a:p>
          <a:p>
            <a:r>
              <a:rPr lang="ko-KR" altLang="en-US" sz="1050" dirty="0"/>
              <a:t>설치 후 </a:t>
            </a:r>
            <a:endParaRPr lang="en-US" altLang="ko-KR" sz="1050" dirty="0"/>
          </a:p>
          <a:p>
            <a:r>
              <a:rPr lang="en-US" altLang="ko-KR" sz="1050" dirty="0"/>
              <a:t>docker --version</a:t>
            </a:r>
          </a:p>
          <a:p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https://docs.nvidia.com/datacenter/cloud-native/container-toolkit/latest/install-guide.html</a:t>
            </a:r>
            <a:endParaRPr lang="en-US" altLang="ko-KR" sz="1050" dirty="0"/>
          </a:p>
          <a:p>
            <a:r>
              <a:rPr lang="ko-KR" altLang="en-US" sz="1050" dirty="0"/>
              <a:t>위 링크에 </a:t>
            </a:r>
            <a:r>
              <a:rPr lang="en-US" altLang="ko-KR" sz="1050" dirty="0"/>
              <a:t>Installing with apt </a:t>
            </a:r>
            <a:r>
              <a:rPr lang="ko-KR" altLang="en-US" sz="1050" dirty="0"/>
              <a:t> 부분 실행 후 </a:t>
            </a:r>
            <a:r>
              <a:rPr lang="en-US" altLang="ko-KR" sz="1050" dirty="0"/>
              <a:t>docker </a:t>
            </a:r>
            <a:r>
              <a:rPr lang="ko-KR" altLang="en-US" sz="1050" dirty="0"/>
              <a:t>재시작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 err="1"/>
              <a:t>sudo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systemctl</a:t>
            </a:r>
            <a:r>
              <a:rPr lang="en-US" altLang="ko-KR" sz="1050" dirty="0"/>
              <a:t> restart docker</a:t>
            </a:r>
          </a:p>
          <a:p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CE1C8-A873-E46E-626B-952BD7DB1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670" y="2139505"/>
            <a:ext cx="2500534" cy="20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hub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708464"/>
          </a:xfrm>
        </p:spPr>
        <p:txBody>
          <a:bodyPr/>
          <a:lstStyle/>
          <a:p>
            <a:r>
              <a:rPr lang="en-US" altLang="ko-KR" dirty="0"/>
              <a:t>docker hub </a:t>
            </a:r>
            <a:r>
              <a:rPr lang="en-US" altLang="ko-KR" dirty="0" err="1"/>
              <a:t>horovod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ko-KR" altLang="en-US" dirty="0" err="1"/>
              <a:t>구글링</a:t>
            </a:r>
            <a:r>
              <a:rPr lang="ko-KR" altLang="en-US" dirty="0"/>
              <a:t> 하여 접속 </a:t>
            </a:r>
            <a:r>
              <a:rPr lang="en-US" altLang="ko-KR" sz="1200" dirty="0"/>
              <a:t>(https://hub.docker.com/r/horovod/horovod/tags?page=1)</a:t>
            </a:r>
            <a:endParaRPr lang="en-US" altLang="ko-KR" dirty="0"/>
          </a:p>
          <a:p>
            <a:r>
              <a:rPr lang="en-US" altLang="ko-KR" dirty="0"/>
              <a:t>tags </a:t>
            </a:r>
            <a:r>
              <a:rPr lang="ko-KR" altLang="en-US" dirty="0"/>
              <a:t>에서 </a:t>
            </a:r>
            <a:r>
              <a:rPr lang="en-US" altLang="ko-KR" dirty="0"/>
              <a:t>0.24 </a:t>
            </a:r>
            <a:r>
              <a:rPr lang="ko-KR" altLang="en-US" dirty="0"/>
              <a:t>조회 후 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sv-SE" altLang="ko-KR" dirty="0"/>
              <a:t>docker pull horovod/horovod:0.24.1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4CA98-3608-AAAF-C8C4-B6E38D03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09199"/>
            <a:ext cx="6355122" cy="33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B7AF6-30A7-6060-BC05-02EDB7E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run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825F3-583E-915D-142B-3B048F1F9CC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69399" y="699542"/>
            <a:ext cx="8605202" cy="2857514"/>
          </a:xfrm>
        </p:spPr>
        <p:txBody>
          <a:bodyPr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userdata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docker images         (</a:t>
            </a:r>
            <a:r>
              <a:rPr lang="en-US" altLang="ko-KR" dirty="0" err="1"/>
              <a:t>image_id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docker run --</a:t>
            </a:r>
            <a:r>
              <a:rPr lang="en-US" altLang="ko-KR" sz="1400" dirty="0" err="1"/>
              <a:t>gpus</a:t>
            </a:r>
            <a:r>
              <a:rPr lang="en-US" altLang="ko-KR" sz="1400" dirty="0"/>
              <a:t> all –p 8888:8888 -v ＂`</a:t>
            </a:r>
            <a:r>
              <a:rPr lang="en-US" altLang="ko-KR" sz="1400" dirty="0" err="1"/>
              <a:t>pwd</a:t>
            </a:r>
            <a:r>
              <a:rPr lang="en-US" altLang="ko-KR" sz="1400" dirty="0"/>
              <a:t>`/</a:t>
            </a:r>
            <a:r>
              <a:rPr lang="en-US" altLang="ko-KR" sz="1400" dirty="0" err="1"/>
              <a:t>userdata</a:t>
            </a:r>
            <a:r>
              <a:rPr lang="en-US" altLang="ko-KR" sz="1400" dirty="0"/>
              <a:t>:/</a:t>
            </a:r>
            <a:r>
              <a:rPr lang="en-US" altLang="ko-KR" sz="1400" dirty="0" err="1"/>
              <a:t>horovod</a:t>
            </a:r>
            <a:r>
              <a:rPr lang="en-US" altLang="ko-KR" sz="1400" dirty="0"/>
              <a:t>/</a:t>
            </a:r>
            <a:r>
              <a:rPr lang="en-US" altLang="ko-KR" sz="1400" dirty="0" err="1"/>
              <a:t>userdata</a:t>
            </a:r>
            <a:r>
              <a:rPr lang="en-US" altLang="ko-KR" sz="1400" dirty="0"/>
              <a:t>＂ -it </a:t>
            </a:r>
            <a:r>
              <a:rPr lang="en-US" altLang="ko-KR" sz="1400" dirty="0" err="1"/>
              <a:t>image_id</a:t>
            </a:r>
            <a:r>
              <a:rPr lang="en-US" altLang="ko-KR" sz="1400" dirty="0"/>
              <a:t> /bin/bash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Docker </a:t>
            </a:r>
            <a:r>
              <a:rPr lang="ko-KR" altLang="en-US" dirty="0"/>
              <a:t>내부로 접속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cd </a:t>
            </a:r>
            <a:r>
              <a:rPr lang="en-US" altLang="ko-KR" dirty="0" err="1"/>
              <a:t>userdata</a:t>
            </a:r>
            <a:r>
              <a:rPr lang="en-US" altLang="ko-KR" dirty="0"/>
              <a:t>/</a:t>
            </a:r>
          </a:p>
          <a:p>
            <a:r>
              <a:rPr lang="en-US" altLang="ko-KR" dirty="0" err="1"/>
              <a:t>ll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nvidia-smi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DF1E1-532A-FBE2-D14A-BB6189C1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609534"/>
            <a:ext cx="4056651" cy="31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AA162-0236-1949-2ACC-126F397C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Multi-GPU </a:t>
            </a:r>
            <a:r>
              <a:rPr lang="ko-KR" altLang="en-US" dirty="0"/>
              <a:t>의 최종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9802F-9F70-F75B-EA06-CDAE8612465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복수 </a:t>
            </a:r>
            <a:r>
              <a:rPr lang="en-US" altLang="ko-KR" dirty="0"/>
              <a:t>GPU </a:t>
            </a:r>
            <a:r>
              <a:rPr lang="ko-KR" altLang="en-US" dirty="0"/>
              <a:t>를 활용하면 정말 속도가 빨라질까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8CC61-BD11-0FC3-36BD-42B3848EDDA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68044" y="123478"/>
            <a:ext cx="4032448" cy="11484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horovod</a:t>
            </a:r>
            <a:r>
              <a:rPr lang="en-US" altLang="ko-KR" dirty="0"/>
              <a:t>/examples/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Single</a:t>
            </a:r>
            <a:r>
              <a:rPr lang="ko-KR" altLang="en-US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 활용 시</a:t>
            </a:r>
            <a:r>
              <a:rPr lang="en-US" altLang="ko-KR" dirty="0"/>
              <a:t> : python</a:t>
            </a:r>
            <a:r>
              <a:rPr lang="ko-KR" altLang="en-US" dirty="0"/>
              <a:t> </a:t>
            </a:r>
            <a:r>
              <a:rPr lang="en-US" altLang="ko-KR" dirty="0"/>
              <a:t>***.</a:t>
            </a:r>
            <a:r>
              <a:rPr lang="en-US" altLang="ko-KR" dirty="0" err="1"/>
              <a:t>py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활용 시 </a:t>
            </a:r>
            <a:r>
              <a:rPr lang="en-US" altLang="ko-KR" dirty="0"/>
              <a:t>: </a:t>
            </a:r>
            <a:r>
              <a:rPr lang="en-US" altLang="ko-KR" dirty="0" err="1"/>
              <a:t>horovodrun</a:t>
            </a:r>
            <a:r>
              <a:rPr lang="ko-KR" altLang="en-US" dirty="0"/>
              <a:t> </a:t>
            </a:r>
            <a:r>
              <a:rPr lang="en-US" altLang="ko-KR" dirty="0"/>
              <a:t>–np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***.</a:t>
            </a:r>
            <a:r>
              <a:rPr lang="en-US" altLang="ko-KR" dirty="0" err="1"/>
              <a:t>py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84127D-7317-3281-BEB9-4093BD904505}"/>
              </a:ext>
            </a:extLst>
          </p:cNvPr>
          <p:cNvSpPr/>
          <p:nvPr/>
        </p:nvSpPr>
        <p:spPr>
          <a:xfrm>
            <a:off x="6264188" y="2247714"/>
            <a:ext cx="1044014" cy="10801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A2281F-0962-3E51-2BA9-037D4CE972E9}"/>
              </a:ext>
            </a:extLst>
          </p:cNvPr>
          <p:cNvSpPr/>
          <p:nvPr/>
        </p:nvSpPr>
        <p:spPr>
          <a:xfrm>
            <a:off x="7308304" y="2247714"/>
            <a:ext cx="720080" cy="10801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A1E9B9-1536-2EE7-171A-8932F532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439"/>
            <a:ext cx="9144000" cy="35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FFA4-61DA-A5A6-0B62-3210301D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C662D-D646-B0BF-DCD7-4914E3CA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Multi-GPU </a:t>
            </a:r>
            <a:r>
              <a:rPr lang="ko-KR" altLang="en-US" dirty="0"/>
              <a:t>의 최종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0E5B5-5B66-B45F-A930-93B52E87E2A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복수 </a:t>
            </a:r>
            <a:r>
              <a:rPr lang="en-US" altLang="ko-KR" dirty="0"/>
              <a:t>GPU </a:t>
            </a:r>
            <a:r>
              <a:rPr lang="ko-KR" altLang="en-US" dirty="0"/>
              <a:t>를 활용하면 정말 속도가 빨라질까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B1309-3693-4614-9080-0A08208892A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68044" y="123478"/>
            <a:ext cx="4032448" cy="11484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horovod</a:t>
            </a:r>
            <a:r>
              <a:rPr lang="en-US" altLang="ko-KR" dirty="0"/>
              <a:t>/examples/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Single</a:t>
            </a:r>
            <a:r>
              <a:rPr lang="ko-KR" altLang="en-US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 활용 시</a:t>
            </a:r>
            <a:r>
              <a:rPr lang="en-US" altLang="ko-KR" dirty="0"/>
              <a:t> : python</a:t>
            </a:r>
            <a:r>
              <a:rPr lang="ko-KR" altLang="en-US" dirty="0"/>
              <a:t> </a:t>
            </a:r>
            <a:r>
              <a:rPr lang="en-US" altLang="ko-KR" dirty="0"/>
              <a:t>***.</a:t>
            </a:r>
            <a:r>
              <a:rPr lang="en-US" altLang="ko-KR" dirty="0" err="1"/>
              <a:t>py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활용 시 </a:t>
            </a:r>
            <a:r>
              <a:rPr lang="en-US" altLang="ko-KR" dirty="0"/>
              <a:t>: </a:t>
            </a:r>
            <a:r>
              <a:rPr lang="en-US" altLang="ko-KR" dirty="0" err="1"/>
              <a:t>horovodrun</a:t>
            </a:r>
            <a:r>
              <a:rPr lang="ko-KR" altLang="en-US" dirty="0"/>
              <a:t> </a:t>
            </a:r>
            <a:r>
              <a:rPr lang="en-US" altLang="ko-KR" dirty="0"/>
              <a:t>–np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***.</a:t>
            </a:r>
            <a:r>
              <a:rPr lang="en-US" altLang="ko-KR" dirty="0" err="1"/>
              <a:t>py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D9C42D3-D9DA-DDDB-7B6D-9DB581B443CE}"/>
              </a:ext>
            </a:extLst>
          </p:cNvPr>
          <p:cNvSpPr/>
          <p:nvPr/>
        </p:nvSpPr>
        <p:spPr>
          <a:xfrm>
            <a:off x="6264188" y="2247714"/>
            <a:ext cx="1044014" cy="10801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2667B4-84EB-EB1E-5265-AA96A306565D}"/>
              </a:ext>
            </a:extLst>
          </p:cNvPr>
          <p:cNvSpPr/>
          <p:nvPr/>
        </p:nvSpPr>
        <p:spPr>
          <a:xfrm>
            <a:off x="7308304" y="2247714"/>
            <a:ext cx="720080" cy="10801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5A29B7-AD48-F5CC-C023-C91EACB5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040"/>
            <a:ext cx="9144000" cy="3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7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9D143-8DA8-8657-1C16-EACDD64A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068AF-A9D7-6A58-CF06-666E3710438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아름다운 </a:t>
            </a:r>
            <a:r>
              <a:rPr lang="en-US" altLang="ko-KR" dirty="0" err="1"/>
              <a:t>nvidia-smi</a:t>
            </a:r>
            <a:r>
              <a:rPr lang="en-US" altLang="ko-KR" dirty="0"/>
              <a:t> </a:t>
            </a:r>
            <a:r>
              <a:rPr lang="ko-KR" altLang="en-US" dirty="0"/>
              <a:t>의 결과를 위한 시도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7DD3C-01FD-A7BC-4B02-4342F90B0B5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32813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Ring All-Reduce (</a:t>
            </a:r>
            <a:r>
              <a:rPr lang="en-US" altLang="ko-KR" dirty="0" err="1"/>
              <a:t>horovod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torch.cuda.set_device</a:t>
            </a:r>
            <a:r>
              <a:rPr lang="en-US" altLang="ko-KR" dirty="0"/>
              <a:t>(</a:t>
            </a:r>
            <a:r>
              <a:rPr lang="en-US" altLang="ko-KR" dirty="0" err="1"/>
              <a:t>hvd.local_rank</a:t>
            </a:r>
            <a:r>
              <a:rPr lang="en-US" altLang="ko-KR" dirty="0"/>
              <a:t>())  </a:t>
            </a:r>
          </a:p>
          <a:p>
            <a:r>
              <a:rPr lang="en-US" altLang="ko-KR" dirty="0"/>
              <a:t>optimizer = </a:t>
            </a:r>
            <a:r>
              <a:rPr lang="en-US" altLang="ko-KR" dirty="0" err="1"/>
              <a:t>hvd.DistributedOptimizer</a:t>
            </a:r>
            <a:r>
              <a:rPr lang="en-US" altLang="ko-KR" dirty="0"/>
              <a:t>(opt, </a:t>
            </a:r>
            <a:r>
              <a:rPr lang="en-US" altLang="ko-KR" dirty="0" err="1"/>
              <a:t>named_parameters</a:t>
            </a:r>
            <a:r>
              <a:rPr lang="en-US" altLang="ko-KR" dirty="0"/>
              <a:t>=</a:t>
            </a:r>
            <a:r>
              <a:rPr lang="en-US" altLang="ko-KR" dirty="0" err="1"/>
              <a:t>gpu_model.named_parameters</a:t>
            </a:r>
            <a:r>
              <a:rPr lang="en-US" altLang="ko-KR" dirty="0"/>
              <a:t>())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Parameter</a:t>
            </a:r>
            <a:r>
              <a:rPr lang="ko-KR" altLang="en-US" dirty="0"/>
              <a:t> 가 너무 많아진다면 압축 기술도 활용해볼 수 있음</a:t>
            </a:r>
            <a:endParaRPr lang="en-US" altLang="ko-KR" dirty="0"/>
          </a:p>
          <a:p>
            <a:r>
              <a:rPr lang="en-US" altLang="ko-KR" dirty="0"/>
              <a:t>compression = hvd.Compression.fp16       </a:t>
            </a:r>
            <a:br>
              <a:rPr lang="en-US" altLang="ko-KR" dirty="0"/>
            </a:br>
            <a:r>
              <a:rPr lang="en-US" altLang="ko-KR" dirty="0"/>
              <a:t>optimizer = </a:t>
            </a:r>
            <a:r>
              <a:rPr lang="en-US" altLang="ko-KR" dirty="0" err="1"/>
              <a:t>hvd.DistributedOptimizer</a:t>
            </a:r>
            <a:r>
              <a:rPr lang="en-US" altLang="ko-KR" dirty="0"/>
              <a:t>(optimizer, </a:t>
            </a:r>
            <a:r>
              <a:rPr lang="en-US" altLang="ko-KR" dirty="0" err="1"/>
              <a:t>named_parameters</a:t>
            </a:r>
            <a:r>
              <a:rPr lang="en-US" altLang="ko-KR" dirty="0"/>
              <a:t>=</a:t>
            </a:r>
            <a:r>
              <a:rPr lang="en-US" altLang="ko-KR" dirty="0" err="1"/>
              <a:t>model.named_parameters</a:t>
            </a:r>
            <a:r>
              <a:rPr lang="en-US" altLang="ko-KR" dirty="0"/>
              <a:t>(), compression=compression)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fp32 vs fp16 (</a:t>
            </a:r>
            <a:r>
              <a:rPr lang="ko-KR" altLang="en-US" dirty="0"/>
              <a:t>소수점 표현비트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a.k.a</a:t>
            </a:r>
            <a:r>
              <a:rPr lang="en-US" altLang="ko-KR" dirty="0"/>
              <a:t> </a:t>
            </a:r>
            <a:r>
              <a:rPr lang="ko-KR" altLang="en-US" dirty="0"/>
              <a:t>원주율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3.1415926535897932…</a:t>
            </a:r>
            <a:r>
              <a:rPr lang="en-US" altLang="ko-KR" dirty="0"/>
              <a:t>  vs</a:t>
            </a:r>
            <a:r>
              <a:rPr lang="ko-KR" altLang="en-US" dirty="0"/>
              <a:t>  </a:t>
            </a:r>
            <a:r>
              <a:rPr lang="en-US" altLang="ko-KR" dirty="0"/>
              <a:t>3.14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대부분의 </a:t>
            </a:r>
            <a:r>
              <a:rPr lang="en-US" altLang="ko-KR" dirty="0"/>
              <a:t>DL Training</a:t>
            </a:r>
            <a:r>
              <a:rPr lang="ko-KR" altLang="en-US" dirty="0"/>
              <a:t> 은 </a:t>
            </a:r>
            <a:r>
              <a:rPr lang="en-US" altLang="ko-KR" dirty="0"/>
              <a:t>fp16 </a:t>
            </a:r>
            <a:r>
              <a:rPr lang="ko-KR" altLang="en-US" dirty="0"/>
              <a:t>표현자리수로 계산해도 </a:t>
            </a:r>
            <a:r>
              <a:rPr lang="en-US" altLang="ko-KR" dirty="0"/>
              <a:t>ok</a:t>
            </a:r>
          </a:p>
          <a:p>
            <a:pPr marL="0" indent="0">
              <a:buNone/>
            </a:pPr>
            <a:r>
              <a:rPr lang="ko-KR" altLang="en-US" dirty="0"/>
              <a:t>정밀한 가중치 계산이 필요할 경우 </a:t>
            </a:r>
            <a:r>
              <a:rPr lang="en-US" altLang="ko-KR" dirty="0"/>
              <a:t>fp32 </a:t>
            </a:r>
            <a:r>
              <a:rPr lang="ko-KR" altLang="en-US" dirty="0"/>
              <a:t>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2BCE-690E-091A-C0D0-90E87AF1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65" y="3236654"/>
            <a:ext cx="3698740" cy="15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1047175" y="1421860"/>
            <a:ext cx="4635028" cy="1623292"/>
            <a:chOff x="3101579" y="1628775"/>
            <a:chExt cx="6180039" cy="2164389"/>
          </a:xfrm>
        </p:grpSpPr>
        <p:sp>
          <p:nvSpPr>
            <p:cNvPr id="114" name="TextBox 113"/>
            <p:cNvSpPr txBox="1"/>
            <p:nvPr/>
          </p:nvSpPr>
          <p:spPr>
            <a:xfrm>
              <a:off x="3976318" y="1784666"/>
              <a:ext cx="5305300" cy="2008498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defTabSz="684552">
                <a:lnSpc>
                  <a:spcPct val="110000"/>
                </a:lnSpc>
                <a:spcAft>
                  <a:spcPts val="1125"/>
                </a:spcAft>
                <a:defRPr/>
              </a:pPr>
              <a:r>
                <a:rPr lang="en-US" altLang="ko-KR" sz="45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vLLM</a:t>
              </a:r>
              <a:r>
                <a:rPr lang="en-US" altLang="ko-KR" sz="45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Serving</a:t>
              </a:r>
              <a:endParaRPr lang="en-US" altLang="ko-KR" sz="4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defTabSz="684552">
                <a:lnSpc>
                  <a:spcPct val="110000"/>
                </a:lnSpc>
                <a:spcAft>
                  <a:spcPts val="1125"/>
                </a:spcAft>
                <a:defRPr/>
              </a:pPr>
              <a:r>
                <a:rPr lang="en-US" altLang="ko-KR" sz="3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with multi-</a:t>
              </a:r>
              <a:r>
                <a:rPr lang="en-US" altLang="ko-KR" sz="33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gpu</a:t>
              </a:r>
              <a:r>
                <a:rPr lang="ko-KR" altLang="en-US" sz="33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101579" y="1628775"/>
              <a:ext cx="793381" cy="135421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 defTabSz="684552">
                <a:spcAft>
                  <a:spcPts val="525"/>
                </a:spcAft>
                <a:defRPr/>
              </a:pPr>
              <a:r>
                <a:rPr lang="en-US" altLang="ko-KR" sz="6000" spc="-3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</a:t>
              </a:r>
              <a:r>
                <a:rPr lang="en-US" altLang="ko-KR" sz="6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22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358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miniConda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https://repo.anaconda.com/miniconda/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Miniconda3-py38_23.11.0-2-Linux-x86_64.sh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  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Create a new environment:</a:t>
            </a: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llm_env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  <a:endParaRPr lang="en-US" altLang="ko-KR" sz="1000" b="1" spc="-3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33350" indent="-133350" defTabSz="6858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use, or "activate" the new environment, type the following:</a:t>
            </a:r>
          </a:p>
          <a:p>
            <a:pPr marL="404813" lvl="1" indent="-136922" defTabSz="685800"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llm_env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드라이버 설치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앞 실습에서 이미 설치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3"/>
              </a:rPr>
              <a:t>https://cloud.google.com/compute/docs/gpus/install-drivers-gpu?hl=ko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참조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가상환경 진입 후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동일하게 사용</a:t>
            </a:r>
            <a:b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openai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langchain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-text-splitters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peft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FlagEmbedding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datasets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faiss-cpu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accelerate transformers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bitsandbytes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lab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실행</a:t>
            </a:r>
            <a:endParaRPr lang="en-US" altLang="ko-KR" sz="1400" spc="-3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   (GCP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“VPC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네트워크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방화벽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에서 방화벽 규칙에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8888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포트 추가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24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8436-C253-C901-AAF4-D26CA024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 </a:t>
            </a:r>
            <a:r>
              <a:rPr lang="en-US" altLang="ko-KR" dirty="0" err="1"/>
              <a:t>vllm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EA542-90AE-BAA8-48D6-CAA000B56F9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15315"/>
          </a:xfrm>
        </p:spPr>
        <p:txBody>
          <a:bodyPr/>
          <a:lstStyle/>
          <a:p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실습 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L4 ,  ubuntu, SSD,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0GB</a:t>
            </a:r>
            <a:endParaRPr lang="ko-KR" altLang="en-US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10391-2CA0-4708-0F34-915537493D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1540" y="1233125"/>
            <a:ext cx="7993138" cy="3228513"/>
          </a:xfrm>
        </p:spPr>
        <p:txBody>
          <a:bodyPr/>
          <a:lstStyle/>
          <a:p>
            <a:pPr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Llama 3.1 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을 </a:t>
            </a:r>
            <a:r>
              <a:rPr lang="en-US" altLang="ko-KR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local 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로 다운로드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442902" lvl="1" indent="-176209" defTabSz="914400">
              <a:lnSpc>
                <a:spcPct val="100000"/>
              </a:lnSpc>
              <a:spcBef>
                <a:spcPts val="500"/>
              </a:spcBef>
              <a:buSzPct val="130000"/>
              <a:buNone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-U "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huggingface_hub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[cli]"  (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conda</a:t>
            </a:r>
            <a:r>
              <a:rPr lang="ko-KR" altLang="en-US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 </a:t>
            </a:r>
            <a:r>
              <a:rPr lang="ko-KR" altLang="en-US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해주세요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mkdir vllm_model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cd</a:t>
            </a:r>
            <a:r>
              <a:rPr kumimoji="0" lang="ko-KR" altLang="en-US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vllm_model</a:t>
            </a:r>
            <a:endParaRPr kumimoji="0" lang="da-DK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huggingface-cli login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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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Llama-3.2-3B-Instruct</a:t>
            </a: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huggingface-cli download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meta-llama/Llama-3.1-8B-Instruct --local-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./Llama-3.1-8B-Instruct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huggingface-cli download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meta-llama/Llama-3.2-3B-Instruct --local-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./Llama-3.2-3B-Instruct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 -sh L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lama-3.1-8B-Instruct</a:t>
            </a: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CE3EBA-D6FB-5563-770D-3FA8813D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52789"/>
            <a:ext cx="3497304" cy="27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8436-C253-C901-AAF4-D26CA024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 </a:t>
            </a:r>
            <a:r>
              <a:rPr lang="en-US" altLang="ko-KR" dirty="0" err="1"/>
              <a:t>vllm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EA542-90AE-BAA8-48D6-CAA000B56F9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15315"/>
          </a:xfrm>
        </p:spPr>
        <p:txBody>
          <a:bodyPr/>
          <a:lstStyle/>
          <a:p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실습 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L4 ,  ubuntu, SSD,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00GB</a:t>
            </a:r>
            <a:endParaRPr lang="ko-KR" altLang="en-US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10391-2CA0-4708-0F34-915537493D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5288" y="1091273"/>
            <a:ext cx="7993138" cy="1484445"/>
          </a:xfrm>
        </p:spPr>
        <p:txBody>
          <a:bodyPr/>
          <a:lstStyle/>
          <a:p>
            <a:pPr marL="171450" marR="0" lvl="0" indent="-171450" algn="l" defTabSz="6858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Segoe UI" panose="020B0502040204020203" pitchFamily="34" charset="0"/>
              </a:rPr>
              <a:t>Llama 3.1 </a:t>
            </a:r>
            <a:r>
              <a:rPr lang="en-US" altLang="ko-KR" sz="1400" dirty="0" err="1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vllm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으로 </a:t>
            </a:r>
            <a:r>
              <a:rPr lang="en-US" altLang="ko-KR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serving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vllm_env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python=3.9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vllm_env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serve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Llama-3.1-8B-Instruct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--port 8877 --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dtype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float16 --max-model-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len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8192 --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api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-key token-abc123 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--tensor-parallel-size 2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742E-C969-4B1A-5B12-06820509B6BB}"/>
              </a:ext>
            </a:extLst>
          </p:cNvPr>
          <p:cNvSpPr txBox="1"/>
          <p:nvPr/>
        </p:nvSpPr>
        <p:spPr>
          <a:xfrm>
            <a:off x="6768244" y="1679606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2 </a:t>
            </a:r>
            <a:r>
              <a:rPr lang="en-US" altLang="ko-KR" sz="1400" dirty="0" err="1"/>
              <a:t>gpu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일때만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6EED87-584C-38E8-C6DE-567DC37F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43444"/>
            <a:ext cx="6976178" cy="27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72FB7-2148-CC5E-46EA-FAA0B73C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CoT</a:t>
            </a:r>
            <a:r>
              <a:rPr lang="en-US" altLang="ko-KR" dirty="0"/>
              <a:t>(Chain of Thought)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B39E2-B237-2A88-3C85-A756B43C4B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복잡한 문제를 풀어가는 방식을 </a:t>
            </a:r>
            <a:r>
              <a:rPr lang="en-US" altLang="ko-KR" dirty="0"/>
              <a:t>Prompt</a:t>
            </a:r>
            <a:r>
              <a:rPr lang="ko-KR" altLang="en-US" dirty="0"/>
              <a:t>로 설명한 뒤 해결하고자 하는 문제를 질문하는 방식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C0C0D8-B367-E9D6-8E56-BEBD6CBB461A}"/>
              </a:ext>
            </a:extLst>
          </p:cNvPr>
          <p:cNvSpPr/>
          <p:nvPr/>
        </p:nvSpPr>
        <p:spPr>
          <a:xfrm>
            <a:off x="467544" y="1130425"/>
            <a:ext cx="8208912" cy="3082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FD5908-D99E-2B7A-E692-DBC2FE5318E3}"/>
              </a:ext>
            </a:extLst>
          </p:cNvPr>
          <p:cNvSpPr/>
          <p:nvPr/>
        </p:nvSpPr>
        <p:spPr>
          <a:xfrm>
            <a:off x="657999" y="1023578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6685F-2BE8-BD50-06DD-90FCAA35C679}"/>
              </a:ext>
            </a:extLst>
          </p:cNvPr>
          <p:cNvSpPr txBox="1"/>
          <p:nvPr/>
        </p:nvSpPr>
        <p:spPr>
          <a:xfrm>
            <a:off x="539552" y="1320220"/>
            <a:ext cx="8136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 테니스 대회에서 테니스 공은 한번에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공을 처음에는 게임 수의 합이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다음부터는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게임마다 새 공으로 교체를 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만일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세트 경기가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6:5 3:6 6:4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진행됐다고 하면 총 몇 개의 공을 사용했을까요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세트마다 게임 수를 더하면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11+9+10 = 30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 진행됐습니다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공은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교체 후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게임마다 교체되니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7,16,25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게임에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회에 교체 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 경기시작 시 사용한 공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교체 시 마다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새 공으로 교체 했으니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+ (6 * 3) = 24,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사용된 공은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입니다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endParaRPr lang="en-US" altLang="ko-KR" sz="14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아마추어 테니스 대회에서는 </a:t>
            </a:r>
            <a:r>
              <a:rPr lang="ko-KR" altLang="en-US" sz="14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테니스공을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한번에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공을 처음에는 게임 수의 합이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다음부터는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게임마다 </a:t>
            </a:r>
            <a:r>
              <a:rPr lang="ko-KR" altLang="en-US" sz="14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새공으로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교체를 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만일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세트 경기가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6:5 5:7 6:7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진행됐다고 하면 총 몇 개의 공을 사용했을까요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3C613B-1364-D927-9D97-BB48ED73F333}"/>
              </a:ext>
            </a:extLst>
          </p:cNvPr>
          <p:cNvGrpSpPr/>
          <p:nvPr/>
        </p:nvGrpSpPr>
        <p:grpSpPr>
          <a:xfrm>
            <a:off x="539552" y="4261642"/>
            <a:ext cx="6408712" cy="646331"/>
            <a:chOff x="546472" y="5472878"/>
            <a:chExt cx="6408712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06BFAD-0EDF-DF93-567B-98F2AE729C02}"/>
                </a:ext>
              </a:extLst>
            </p:cNvPr>
            <p:cNvSpPr txBox="1"/>
            <p:nvPr/>
          </p:nvSpPr>
          <p:spPr>
            <a:xfrm>
              <a:off x="1410568" y="5565332"/>
              <a:ext cx="5544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LLM</a:t>
              </a:r>
              <a:r>
                <a:rPr lang="ko-KR" altLang="en-US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약점인 연산문제를 해결할 때 유용하게 활용하실 수 있습니다</a:t>
              </a:r>
              <a:r>
                <a:rPr lang="en-US" altLang="ko-KR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F9F4DC-8E89-216D-D8DB-A588431FF99F}"/>
                </a:ext>
              </a:extLst>
            </p:cNvPr>
            <p:cNvSpPr txBox="1"/>
            <p:nvPr/>
          </p:nvSpPr>
          <p:spPr>
            <a:xfrm>
              <a:off x="546472" y="5472878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00" dirty="0">
                  <a:solidFill>
                    <a:srgbClr val="7030A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Tip.</a:t>
              </a:r>
              <a:endParaRPr lang="ko-KR" altLang="en-US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67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938172" y="1421860"/>
            <a:ext cx="5103865" cy="1623292"/>
            <a:chOff x="2956242" y="1628775"/>
            <a:chExt cx="6805155" cy="2164389"/>
          </a:xfrm>
        </p:grpSpPr>
        <p:sp>
          <p:nvSpPr>
            <p:cNvPr id="114" name="TextBox 113"/>
            <p:cNvSpPr txBox="1"/>
            <p:nvPr/>
          </p:nvSpPr>
          <p:spPr>
            <a:xfrm>
              <a:off x="4128229" y="1784666"/>
              <a:ext cx="5633168" cy="2008498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l" defTabSz="684552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5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Tool</a:t>
              </a:r>
              <a:r>
                <a:rPr lang="ko-KR" altLang="en-US" sz="45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5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Selection</a:t>
              </a:r>
              <a:endParaRPr kumimoji="0" lang="en-US" altLang="ko-KR" sz="4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l" defTabSz="684552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 - code interpreter</a:t>
              </a:r>
              <a:r>
                <a:rPr kumimoji="0" lang="ko-KR" altLang="en-US" sz="33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56242" y="1628775"/>
              <a:ext cx="1084058" cy="135421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ctr" defTabSz="6845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2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-30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ⅠⅠ</a:t>
              </a:r>
              <a:r>
                <a:rPr kumimoji="0" lang="en-US" altLang="ko-KR" sz="6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55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8436-C253-C901-AAF4-D26CA024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 </a:t>
            </a:r>
            <a:r>
              <a:rPr lang="en-US" altLang="ko-KR" dirty="0" err="1"/>
              <a:t>kernel_gateway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EA542-90AE-BAA8-48D6-CAA000B56F9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15315"/>
          </a:xfrm>
        </p:spPr>
        <p:txBody>
          <a:bodyPr/>
          <a:lstStyle/>
          <a:p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실습 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 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L4 ,  ubuntu, SSD,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00GB</a:t>
            </a:r>
            <a:endParaRPr lang="ko-KR" altLang="en-US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10391-2CA0-4708-0F34-915537493D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5288" y="1091273"/>
            <a:ext cx="7993138" cy="1204882"/>
          </a:xfrm>
        </p:spPr>
        <p:txBody>
          <a:bodyPr/>
          <a:lstStyle/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ko-KR" altLang="en-US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create -n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kernel_gate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kernel_gate</a:t>
            </a:r>
            <a:endParaRPr lang="en-US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kernel_gate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numpy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matplotlib seaborn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websockets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matplotlib scikit-learn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ipykernel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-kernel-gateway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kernelgateway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--port=8890  (</a:t>
            </a:r>
            <a:r>
              <a:rPr kumimoji="0" lang="ko-KR" altLang="en-US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방화벽에서 포트 열어주세요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219270-0A35-F163-340D-B956DBAB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97" y="1995686"/>
            <a:ext cx="3829807" cy="30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00A4A-8428-B8E1-B100-FFAE3B39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Tool</a:t>
            </a:r>
            <a:r>
              <a:rPr lang="ko-KR" altLang="en-US" dirty="0"/>
              <a:t> </a:t>
            </a:r>
            <a:r>
              <a:rPr lang="en-US" altLang="ko-KR" dirty="0"/>
              <a:t>Calling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46C4C-1045-2CCF-7D61-2033AF9F28A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1193212"/>
          </a:xfrm>
        </p:spPr>
        <p:txBody>
          <a:bodyPr/>
          <a:lstStyle/>
          <a:p>
            <a:pPr algn="l"/>
            <a:r>
              <a:rPr lang="en-US" altLang="ko-KR" b="0" i="0" dirty="0">
                <a:solidFill>
                  <a:srgbClr val="1C2B33"/>
                </a:solidFill>
                <a:effectLst/>
                <a:latin typeface="Optimistic Text"/>
              </a:rPr>
              <a:t>Tool-calling with the larger models can be done in three ways: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C2B33"/>
                </a:solidFill>
                <a:effectLst/>
                <a:latin typeface="Optimistic Text"/>
              </a:rPr>
              <a:t> Built-in Tools (Brave, Wolfram)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C2B33"/>
                </a:solidFill>
                <a:effectLst/>
                <a:latin typeface="Optimistic Text"/>
              </a:rPr>
              <a:t> JSON-based Tool Calling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C2B33"/>
                </a:solidFill>
                <a:effectLst/>
                <a:latin typeface="Optimistic Text"/>
              </a:rPr>
              <a:t> User-defined Custom Tool Calling</a:t>
            </a:r>
          </a:p>
          <a:p>
            <a:r>
              <a:rPr lang="en-US" altLang="ko-KR" sz="1200" dirty="0">
                <a:solidFill>
                  <a:schemeClr val="accent5"/>
                </a:solidFill>
              </a:rPr>
              <a:t>https://www.llama.com/docs/model-cards-and-prompt-formats/llama3_1/#llama-3.1-instruct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14033-DDFB-27F8-3349-7C5FAB1F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893947"/>
            <a:ext cx="7344800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1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60C46-565F-3FA7-34FD-F1CC0335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활용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0A11F-D835-301A-6699-4336B105C2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call</a:t>
            </a:r>
            <a:r>
              <a:rPr lang="ko-KR" altLang="en-US" dirty="0"/>
              <a:t> 로 </a:t>
            </a:r>
            <a:r>
              <a:rPr lang="en-US" altLang="ko-KR" dirty="0"/>
              <a:t>local code interpreter </a:t>
            </a:r>
            <a:r>
              <a:rPr lang="ko-KR" altLang="en-US" dirty="0"/>
              <a:t>만들어 보기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B7A65D-064C-FA96-BD21-763545D562FB}"/>
              </a:ext>
            </a:extLst>
          </p:cNvPr>
          <p:cNvSpPr/>
          <p:nvPr/>
        </p:nvSpPr>
        <p:spPr>
          <a:xfrm>
            <a:off x="3995936" y="1927424"/>
            <a:ext cx="1476164" cy="7560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Prompt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EDA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수행해줘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F14CE-7E6C-4844-70DB-062BF62AC90E}"/>
              </a:ext>
            </a:extLst>
          </p:cNvPr>
          <p:cNvSpPr txBox="1"/>
          <p:nvPr/>
        </p:nvSpPr>
        <p:spPr>
          <a:xfrm>
            <a:off x="4022247" y="2755516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User/local pc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A1A432-50DE-1DBA-BB00-332550363F23}"/>
              </a:ext>
            </a:extLst>
          </p:cNvPr>
          <p:cNvSpPr/>
          <p:nvPr/>
        </p:nvSpPr>
        <p:spPr>
          <a:xfrm>
            <a:off x="323528" y="1999432"/>
            <a:ext cx="1476164" cy="7560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Prompt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EDA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수행해줘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32E77-3D22-94AE-4167-E9166346441D}"/>
              </a:ext>
            </a:extLst>
          </p:cNvPr>
          <p:cNvSpPr txBox="1"/>
          <p:nvPr/>
        </p:nvSpPr>
        <p:spPr>
          <a:xfrm>
            <a:off x="772909" y="277848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LLM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3AC08B-78E3-D23A-AE45-72A2C5910CDE}"/>
              </a:ext>
            </a:extLst>
          </p:cNvPr>
          <p:cNvSpPr/>
          <p:nvPr/>
        </p:nvSpPr>
        <p:spPr>
          <a:xfrm>
            <a:off x="7347328" y="1927424"/>
            <a:ext cx="1476164" cy="7560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Prompt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EDA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수행해줘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88500-23C6-8BCC-D893-AC847691BEC2}"/>
              </a:ext>
            </a:extLst>
          </p:cNvPr>
          <p:cNvSpPr txBox="1"/>
          <p:nvPr/>
        </p:nvSpPr>
        <p:spPr>
          <a:xfrm>
            <a:off x="7458862" y="2706474"/>
            <a:ext cx="14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Python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실행환경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B2421-3A01-38B6-4907-7B5240D12C55}"/>
              </a:ext>
            </a:extLst>
          </p:cNvPr>
          <p:cNvSpPr txBox="1"/>
          <p:nvPr/>
        </p:nvSpPr>
        <p:spPr>
          <a:xfrm>
            <a:off x="2016133" y="1311610"/>
            <a:ext cx="1689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1. Function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message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67DB37-21C7-9881-A88D-C91219F50116}"/>
              </a:ext>
            </a:extLst>
          </p:cNvPr>
          <p:cNvCxnSpPr>
            <a:cxnSpLocks/>
          </p:cNvCxnSpPr>
          <p:nvPr/>
        </p:nvCxnSpPr>
        <p:spPr>
          <a:xfrm flipH="1">
            <a:off x="2075240" y="1618314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ADD89F-B5AE-3961-7F15-D582D6820280}"/>
              </a:ext>
            </a:extLst>
          </p:cNvPr>
          <p:cNvCxnSpPr>
            <a:cxnSpLocks/>
          </p:cNvCxnSpPr>
          <p:nvPr/>
        </p:nvCxnSpPr>
        <p:spPr>
          <a:xfrm>
            <a:off x="2145637" y="1739280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D24348-DEFD-E6EA-A8F9-5FE9CA6EED64}"/>
              </a:ext>
            </a:extLst>
          </p:cNvPr>
          <p:cNvCxnSpPr>
            <a:cxnSpLocks/>
          </p:cNvCxnSpPr>
          <p:nvPr/>
        </p:nvCxnSpPr>
        <p:spPr>
          <a:xfrm flipH="1">
            <a:off x="2111485" y="3062852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A89FCC-750E-534B-491C-4BAA9EC11D24}"/>
              </a:ext>
            </a:extLst>
          </p:cNvPr>
          <p:cNvCxnSpPr>
            <a:cxnSpLocks/>
          </p:cNvCxnSpPr>
          <p:nvPr/>
        </p:nvCxnSpPr>
        <p:spPr>
          <a:xfrm>
            <a:off x="2181882" y="3183818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0D683E-8DEE-5DF8-3EFF-83148BBC519C}"/>
              </a:ext>
            </a:extLst>
          </p:cNvPr>
          <p:cNvCxnSpPr>
            <a:cxnSpLocks/>
          </p:cNvCxnSpPr>
          <p:nvPr/>
        </p:nvCxnSpPr>
        <p:spPr>
          <a:xfrm flipH="1">
            <a:off x="5653731" y="2278960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9F02AB-135C-946C-186B-304ECCDE7655}"/>
              </a:ext>
            </a:extLst>
          </p:cNvPr>
          <p:cNvCxnSpPr>
            <a:cxnSpLocks/>
          </p:cNvCxnSpPr>
          <p:nvPr/>
        </p:nvCxnSpPr>
        <p:spPr>
          <a:xfrm>
            <a:off x="5724128" y="2399926"/>
            <a:ext cx="152413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FBBC4E-02A4-46A2-201B-7245B792ACEF}"/>
              </a:ext>
            </a:extLst>
          </p:cNvPr>
          <p:cNvSpPr txBox="1"/>
          <p:nvPr/>
        </p:nvSpPr>
        <p:spPr>
          <a:xfrm>
            <a:off x="2214831" y="1767105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2. Function callback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with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python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code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71DD53-2BA4-E0C5-ADA3-015404FE827B}"/>
              </a:ext>
            </a:extLst>
          </p:cNvPr>
          <p:cNvSpPr txBox="1"/>
          <p:nvPr/>
        </p:nvSpPr>
        <p:spPr>
          <a:xfrm>
            <a:off x="5815231" y="1847720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3. execution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요청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with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python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code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DF9D3B-98E3-0E92-3300-D1D4BD217A9E}"/>
              </a:ext>
            </a:extLst>
          </p:cNvPr>
          <p:cNvSpPr txBox="1"/>
          <p:nvPr/>
        </p:nvSpPr>
        <p:spPr>
          <a:xfrm>
            <a:off x="5832140" y="2462595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4. execution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결과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text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형태로 전달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19C066-1879-60B7-7026-023BC0A432A6}"/>
              </a:ext>
            </a:extLst>
          </p:cNvPr>
          <p:cNvSpPr txBox="1"/>
          <p:nvPr/>
        </p:nvSpPr>
        <p:spPr>
          <a:xfrm>
            <a:off x="2303748" y="263969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5. execution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결과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prompt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374821-9D6B-1597-F74C-C9DA68EA4D49}"/>
              </a:ext>
            </a:extLst>
          </p:cNvPr>
          <p:cNvSpPr txBox="1"/>
          <p:nvPr/>
        </p:nvSpPr>
        <p:spPr>
          <a:xfrm>
            <a:off x="2303748" y="3183818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6. execution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결과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LLM message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86053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F037F-FF06-213A-F799-F22DB51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Tool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E4808-10E9-E1BA-19C2-FE29A00277E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08840"/>
          </a:xfrm>
        </p:spPr>
        <p:txBody>
          <a:bodyPr/>
          <a:lstStyle/>
          <a:p>
            <a:r>
              <a:rPr lang="en-US" altLang="ko-KR" sz="1400" dirty="0"/>
              <a:t>Built in Python based tool calling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693AA-16A5-482B-2E9E-492D5ADA98B0}"/>
              </a:ext>
            </a:extLst>
          </p:cNvPr>
          <p:cNvSpPr txBox="1"/>
          <p:nvPr/>
        </p:nvSpPr>
        <p:spPr>
          <a:xfrm>
            <a:off x="611560" y="954033"/>
            <a:ext cx="8137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Tool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brave_search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/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wolfram_alpha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/ code interpreter)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대한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API selection &amp; parameter extraction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학습되어 있으므로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zero-shot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tool-calling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기능을 사용할 수 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begin_of_text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|&gt;system&lt;|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Environment: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ipython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Tools: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brave_search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wolfram_alpha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Cutting Knowledge Date: December 2023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Today Date: 23 Jul 2024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You are a helpful Assistant.&lt;|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User_prompt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1: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|&gt;user&lt;|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 \What is the current weather in Menlo Park, California?&lt;|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User_prompt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2: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|&gt;user&lt;|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Can you help me solve this equation: x^3 - 4x^2 + 6x - 24 = 0&lt;|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284012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F037F-FF06-213A-F799-F22DB51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Tool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E4808-10E9-E1BA-19C2-FE29A00277E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08840"/>
          </a:xfrm>
        </p:spPr>
        <p:txBody>
          <a:bodyPr/>
          <a:lstStyle/>
          <a:p>
            <a:r>
              <a:rPr lang="en-US" altLang="ko-KR" sz="1400" dirty="0"/>
              <a:t>JSON based tool calling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693AA-16A5-482B-2E9E-492D5ADA98B0}"/>
              </a:ext>
            </a:extLst>
          </p:cNvPr>
          <p:cNvSpPr txBox="1"/>
          <p:nvPr/>
        </p:nvSpPr>
        <p:spPr>
          <a:xfrm>
            <a:off x="611560" y="771550"/>
            <a:ext cx="813715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Custom tool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정보를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JSON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형태로 입력해주면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 {"name": function name, "parameters": dictionary of argument name and its value}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형태로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tool-calling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할 수 있도록 학습되어 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begin_of_text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|&gt;system&lt;|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You are a helpful assistant with tool calling capabilities. When you receive a tool call response, use the output to format an answer to the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orginal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use question.&lt;|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|&gt;user&lt;|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Given the following functions, please respond with a JSON for a function call with its proper arguments that best answers the given prompt.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Respond in the format {"name": function name, "parameters": dictionary of argument name and its value}. Do not use variables.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"type": "function",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"function":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"name": "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get_current_conditions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"description": "Get the current weather conditions for a specific location",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"parameters":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"type": "object",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"properties":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"location":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    "type": "string",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    "description": "The city and state, e.g., San Francisco, CA"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"unit":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    "type": "string",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    "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enum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": ["Celsius", "Fahrenheit"],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    "description": "The temperature unit to use. Infer this from the user's location."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 "required": ["location", "unit"]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Question: what is the weather like in San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Fransisco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?&lt;|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|&gt;assistant&lt;|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{"name": "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get_current_conditions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", "parameters": {"location": "San Francisco, CA", "unit": "Fahrenheit"}}&lt;|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ipython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Clouds giving way to sun Hi: 76° Tonight: Mainly clear early, then areas of low clouds forming Lo: 56°"&lt;|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start_header_id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|&gt;assistant&lt;|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end_header_id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|&gt;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The weather in Menlo Park is currently cloudy with a high of 76° and a low of 56°, with clear skies expected tonight.&lt;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eot_id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0946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/>
              <a:t>학습의 이슈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/>
              <a:t>네트워크 레이어가 점점 복잡해짐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92" y="1118924"/>
            <a:ext cx="4752763" cy="368982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5364088" y="811400"/>
            <a:ext cx="914400" cy="32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1033" y="491290"/>
            <a:ext cx="164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Parameter?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- weight and bias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49487-8DA0-B704-7C95-0FF46BC1A342}"/>
              </a:ext>
            </a:extLst>
          </p:cNvPr>
          <p:cNvSpPr txBox="1"/>
          <p:nvPr/>
        </p:nvSpPr>
        <p:spPr>
          <a:xfrm>
            <a:off x="6931374" y="418234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단위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백만</a:t>
            </a:r>
          </a:p>
        </p:txBody>
      </p:sp>
    </p:spTree>
    <p:extLst>
      <p:ext uri="{BB962C8B-B14F-4D97-AF65-F5344CB8AC3E}">
        <p14:creationId xmlns:p14="http://schemas.microsoft.com/office/powerpoint/2010/main" val="210214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844DF-F6DF-347B-CC9B-E646A9F3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6A502-0B7A-7DBD-5340-A579F233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Tool </a:t>
            </a:r>
            <a:r>
              <a:rPr lang="ko-KR" altLang="en-US" dirty="0"/>
              <a:t>확장 표준 </a:t>
            </a:r>
            <a:r>
              <a:rPr lang="en-US" altLang="ko-KR" dirty="0"/>
              <a:t>– MCP</a:t>
            </a:r>
            <a:r>
              <a:rPr lang="en-US" altLang="ko-KR" sz="1600" dirty="0"/>
              <a:t>(model</a:t>
            </a:r>
            <a:r>
              <a:rPr lang="ko-KR" altLang="en-US" sz="1600" dirty="0"/>
              <a:t> </a:t>
            </a:r>
            <a:r>
              <a:rPr lang="en-US" altLang="ko-KR" sz="1600" dirty="0"/>
              <a:t>context</a:t>
            </a:r>
            <a:r>
              <a:rPr lang="ko-KR" altLang="en-US" sz="1600" dirty="0"/>
              <a:t> </a:t>
            </a:r>
            <a:r>
              <a:rPr lang="en-US" altLang="ko-KR" sz="1600" dirty="0"/>
              <a:t>protocol)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E5ED4-C8CE-E618-24B3-1E38876CEC2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08840"/>
          </a:xfrm>
        </p:spPr>
        <p:txBody>
          <a:bodyPr/>
          <a:lstStyle/>
          <a:p>
            <a:r>
              <a:rPr lang="en-US" altLang="ko-KR" sz="1400" dirty="0"/>
              <a:t>LLM</a:t>
            </a:r>
            <a:r>
              <a:rPr lang="ko-KR" altLang="en-US" sz="1400" dirty="0"/>
              <a:t>에 </a:t>
            </a:r>
            <a:r>
              <a:rPr lang="en-US" altLang="ko-KR" sz="1400" dirty="0"/>
              <a:t>Tool </a:t>
            </a:r>
            <a:r>
              <a:rPr lang="ko-KR" altLang="en-US" sz="1400" dirty="0"/>
              <a:t>정보</a:t>
            </a:r>
            <a:r>
              <a:rPr lang="en-US" altLang="ko-KR" sz="1400" dirty="0"/>
              <a:t>(context)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제공하는 방식을 표준화 한 오픈소스 </a:t>
            </a:r>
            <a:r>
              <a:rPr lang="en-US" altLang="ko-KR" sz="1400" dirty="0"/>
              <a:t>&amp; </a:t>
            </a:r>
            <a:r>
              <a:rPr lang="ko-KR" altLang="en-US" sz="1400" dirty="0"/>
              <a:t>프로토콜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1E751-D603-C535-128D-0D375A9D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5"/>
          <a:stretch/>
        </p:blipFill>
        <p:spPr>
          <a:xfrm>
            <a:off x="71501" y="1534818"/>
            <a:ext cx="4320480" cy="2579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70CCB5-F528-9A6D-38C3-C1617FA7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45" y="1534817"/>
            <a:ext cx="4653013" cy="25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829168" y="1421860"/>
            <a:ext cx="7969649" cy="1623292"/>
            <a:chOff x="2810903" y="1628775"/>
            <a:chExt cx="10626203" cy="2164389"/>
          </a:xfrm>
        </p:grpSpPr>
        <p:sp>
          <p:nvSpPr>
            <p:cNvPr id="114" name="TextBox 113"/>
            <p:cNvSpPr txBox="1"/>
            <p:nvPr/>
          </p:nvSpPr>
          <p:spPr>
            <a:xfrm>
              <a:off x="4128229" y="1784666"/>
              <a:ext cx="9308877" cy="2008498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l" defTabSz="684552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5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RAG</a:t>
              </a:r>
              <a:endParaRPr kumimoji="0" lang="en-US" altLang="ko-KR" sz="4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l" defTabSz="684552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Retrieval-Augmented Generation</a:t>
              </a:r>
              <a:r>
                <a:rPr kumimoji="0" lang="ko-KR" altLang="en-US" sz="33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10903" y="1628775"/>
              <a:ext cx="1374735" cy="135421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ctr" defTabSz="6845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2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-30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ⅠⅠⅠ</a:t>
              </a:r>
              <a:r>
                <a:rPr kumimoji="0" lang="en-US" altLang="ko-KR" sz="6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63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3432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miniConda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https://repo.anaconda.com/miniconda/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Miniconda3-py38_23.11.0-2-Linux-x86_64.sh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  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Create a new environment:</a:t>
            </a: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lang="en-US" altLang="ko-KR" sz="1000" spc="-3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rag_env</a:t>
            </a:r>
            <a:r>
              <a:rPr lang="en-US" altLang="ko-KR" sz="10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  <a:endParaRPr lang="en-US" altLang="ko-KR" sz="1000" b="1" spc="-3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33350" indent="-133350" defTabSz="6858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use, or "activate" the new environment, type the following:</a:t>
            </a:r>
          </a:p>
          <a:p>
            <a:pPr marL="404813" lvl="1" indent="-136922" defTabSz="685800"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llm_env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드라이버 설치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앞 실습에서 이미 설치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3"/>
              </a:rPr>
              <a:t>https://cloud.google.com/compute/docs/gpus/install-drivers-gpu?hl=ko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참조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가상환경 진입 후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동일하게 사용</a:t>
            </a:r>
            <a:b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openai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langchain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-text-splitters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peft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FlagEmbedding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datasets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faiss-cpu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accelerate transformers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lab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실행</a:t>
            </a:r>
            <a:endParaRPr lang="en-US" altLang="ko-KR" sz="1400" spc="-3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   (GCP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“VPC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네트워크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방화벽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에서 방화벽 규칙에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8888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포트 추가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677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33F6-6DE1-D811-ED22-A928456A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30279-C376-26F2-6EF8-E90146CBE4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38591"/>
          </a:xfrm>
        </p:spPr>
        <p:txBody>
          <a:bodyPr/>
          <a:lstStyle/>
          <a:p>
            <a:r>
              <a:rPr lang="en-US" altLang="ko-KR" sz="1600" dirty="0"/>
              <a:t>RAG: Retrieval-Augmented Generation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9FFFD-4913-10FE-26A9-1EF53B88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85" y="987574"/>
            <a:ext cx="7049854" cy="37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2D94B-C280-7F59-2B4B-E5A112B2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r>
              <a:rPr lang="ko-KR" altLang="en-US" dirty="0"/>
              <a:t> </a:t>
            </a:r>
            <a:r>
              <a:rPr lang="en-US" altLang="ko-KR" dirty="0"/>
              <a:t>pattern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A6BAF-D9F9-7827-AF86-9271F9C21E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Prompt</a:t>
            </a:r>
            <a:r>
              <a:rPr lang="ko-KR" altLang="en-US" dirty="0"/>
              <a:t> 에 검색결과를 더해 답변을 잘 할 수 있게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4D9FF-1171-DFAC-819B-E39D0B6D9F72}"/>
              </a:ext>
            </a:extLst>
          </p:cNvPr>
          <p:cNvSpPr txBox="1"/>
          <p:nvPr/>
        </p:nvSpPr>
        <p:spPr>
          <a:xfrm>
            <a:off x="647564" y="1131590"/>
            <a:ext cx="81011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사용자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질문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에 관련된 인터넷 검색결과는 아래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검색결과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와 같다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사용자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질문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을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검색결과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내용 참고하여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응답을 작성한다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검색결과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--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시작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-- </a:t>
            </a:r>
          </a:p>
          <a:p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제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1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회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SKKU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사회공헌 페어 개최</a:t>
            </a:r>
          </a:p>
          <a:p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-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교내 동아리와 외부기관이 함께 사회공헌 문화 형성</a:t>
            </a:r>
          </a:p>
          <a:p>
            <a:endParaRPr lang="ko-KR" altLang="en-US" sz="8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학생처는 다양한 사회봉사에 대한 홍보 활동 및 체험의 기회를 제공하는 제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1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회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SKKU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사회공헌 페어를 지난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5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월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27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일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월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)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과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28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일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화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)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양일간 인문사회과학캠퍼스 금잔디 광장에서 개최하였다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en-US" altLang="ko-KR" sz="8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사회공헌 페어에는 학내 공식 봉사 학생단체 ‘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다소미’를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주축으로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6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개 교내 단체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기관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)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와 사회공헌을 선도하는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10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개 외부기관이 인문사회과학캠퍼스에 모였다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이번 행사에 참여하는 교내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6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개 단체는 아래와 같은 부스를 운영하였다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en-US" altLang="ko-KR" sz="8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부스 운영 외에도 학생들의 참여를 독려하기 위한 이벤트도 진행되었다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 ▲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부스에 참가할 때마다 도장을 찍어 일정 개수 이상을 모은 학생들에게 커피를 제공하는 ‘도장 깨기’ ▲대형 포토월에 여러 색의 스티커를 붙여 함께 그림을 완성하는 ‘희망의 한 마디’ 등의 이벤트가 펼쳐졌고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금잔디 광장에 돗자리를 펼 수 있는 공간을 마련하여 개인 또는 그룹별로 앉아서 봉사를 진행할 수 있도록 돗자리 대여와 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4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개의 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푸드트럭도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금잔디 광장에 배치돼 운영되었다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..</a:t>
            </a:r>
          </a:p>
          <a:p>
            <a:endParaRPr lang="en-US" altLang="ko-KR" sz="8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다소미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유성준 학우는 “사회적 책임의식을 실천한다는 우리 학교 건학이념 및 교시와 이번 사회공헌 페어의 목적은 그 궤를 같이 한다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.”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며 “하나의 목적으로 한데 모인 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교내외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단체가 함께 협력하여 화합하는 장이 되었기를 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소망한다”고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소감을 밝혔다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en-US" altLang="ko-KR" sz="8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이번 행사를 주최한 학생지원팀 김나연 책임은 “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사회공헌페어는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인의예지 정신을 기본 바탕으로 우리 대학의 전문성을 사회에 공헌하고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지역사회와의 협력을 통해 공익적 가치를 실현하고자 </a:t>
            </a:r>
            <a:r>
              <a:rPr lang="ko-KR" altLang="en-US" sz="800" b="0" i="0" dirty="0" err="1">
                <a:solidFill>
                  <a:srgbClr val="0F0F0F"/>
                </a:solidFill>
                <a:effectLst/>
                <a:latin typeface="Söhne"/>
              </a:rPr>
              <a:t>도입되었다”며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 “본 행사를 통해 학생들은 배운 것을 실천하고 사회공헌에 대한 책임감을 함양하여 대학의 기능이 단순히 교육과 연구에 그치는 것이 아니라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지역사회의 문제를 해결하고 보다 나은 공동체를 만드는 데에 기여할 수 있기를 기대한다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.”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Söhne"/>
              </a:rPr>
              <a:t>고 밝혔다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--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끝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--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검색결과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질문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: </a:t>
            </a:r>
            <a:r>
              <a:rPr lang="en-US" altLang="ko-KR" sz="1000" dirty="0">
                <a:solidFill>
                  <a:srgbClr val="0F0F0F"/>
                </a:solidFill>
                <a:latin typeface="Söhne"/>
              </a:rPr>
              <a:t>SKKU</a:t>
            </a:r>
            <a:r>
              <a:rPr lang="ko-KR" altLang="en-US" sz="1000" dirty="0">
                <a:solidFill>
                  <a:srgbClr val="0F0F0F"/>
                </a:solidFill>
                <a:latin typeface="Söhne"/>
              </a:rPr>
              <a:t> 사회공헌 활동에 대해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설명해줘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09E69-BFB3-8780-5817-8C068F5A5E4F}"/>
              </a:ext>
            </a:extLst>
          </p:cNvPr>
          <p:cNvSpPr txBox="1"/>
          <p:nvPr/>
        </p:nvSpPr>
        <p:spPr>
          <a:xfrm>
            <a:off x="3491880" y="178473"/>
            <a:ext cx="5339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https://www.skku.edu/skku/campus/skk_comm/news.do?mode=view&amp;articleNo=117975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6976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A6055-0EC8-6C18-07FA-3F94925F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C4981-3228-1431-2813-88659C100A8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708464"/>
          </a:xfrm>
        </p:spPr>
        <p:txBody>
          <a:bodyPr/>
          <a:lstStyle/>
          <a:p>
            <a:r>
              <a:rPr lang="en-US" altLang="ko-KR" dirty="0"/>
              <a:t>Vector (DB) </a:t>
            </a:r>
            <a:r>
              <a:rPr lang="ko-KR" altLang="en-US" dirty="0"/>
              <a:t>에서 </a:t>
            </a:r>
            <a:r>
              <a:rPr lang="en-US" altLang="ko-KR" dirty="0"/>
              <a:t>query</a:t>
            </a:r>
            <a:r>
              <a:rPr lang="ko-KR" altLang="en-US" dirty="0"/>
              <a:t>와 가장 </a:t>
            </a:r>
            <a:r>
              <a:rPr lang="ko-KR" altLang="en-US" dirty="0" err="1"/>
              <a:t>연관있는</a:t>
            </a:r>
            <a:r>
              <a:rPr lang="ko-KR" altLang="en-US" dirty="0"/>
              <a:t> </a:t>
            </a:r>
            <a:r>
              <a:rPr lang="en-US" altLang="ko-KR" dirty="0"/>
              <a:t>vector </a:t>
            </a:r>
            <a:r>
              <a:rPr lang="ko-KR" altLang="en-US" dirty="0"/>
              <a:t>를 </a:t>
            </a:r>
            <a:r>
              <a:rPr lang="en-US" altLang="ko-KR" dirty="0"/>
              <a:t>k</a:t>
            </a:r>
            <a:r>
              <a:rPr lang="ko-KR" altLang="en-US" dirty="0"/>
              <a:t>개 찾아 </a:t>
            </a:r>
            <a:r>
              <a:rPr lang="en-US" altLang="ko-KR" dirty="0"/>
              <a:t>LLM </a:t>
            </a:r>
            <a:r>
              <a:rPr lang="ko-KR" altLang="en-US" dirty="0"/>
              <a:t>에 </a:t>
            </a:r>
            <a:r>
              <a:rPr lang="en-US" altLang="ko-KR" dirty="0"/>
              <a:t>input </a:t>
            </a:r>
            <a:r>
              <a:rPr lang="ko-KR" altLang="en-US" dirty="0"/>
              <a:t>으로 함께 보내줌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논문에선 </a:t>
            </a:r>
            <a:r>
              <a:rPr lang="en-US" altLang="ko-KR" dirty="0"/>
              <a:t>vector </a:t>
            </a:r>
            <a:r>
              <a:rPr lang="ko-KR" altLang="en-US" dirty="0"/>
              <a:t>로 했지만</a:t>
            </a:r>
            <a:r>
              <a:rPr lang="en-US" altLang="ko-KR" dirty="0"/>
              <a:t>, </a:t>
            </a:r>
            <a:r>
              <a:rPr lang="ko-KR" altLang="en-US" dirty="0"/>
              <a:t>앞 </a:t>
            </a:r>
            <a:r>
              <a:rPr lang="en-US" altLang="ko-KR" dirty="0"/>
              <a:t>prompt</a:t>
            </a:r>
            <a:r>
              <a:rPr lang="ko-KR" altLang="en-US" dirty="0"/>
              <a:t>실습처럼 단지 </a:t>
            </a:r>
            <a:r>
              <a:rPr lang="en-US" altLang="ko-KR" dirty="0"/>
              <a:t>web search </a:t>
            </a:r>
            <a:r>
              <a:rPr lang="ko-KR" altLang="en-US" dirty="0"/>
              <a:t>결과를 붙여도 같은 개념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BDB6F-8CA5-263D-2560-22FB69F4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707654"/>
            <a:ext cx="7778150" cy="22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3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uide to Word Embedding. What are they? How are they more useful… | by  Shraddha Anala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35546"/>
            <a:ext cx="6228692" cy="240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4C209881-DA5A-2230-8727-E036663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Vectorizing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CABBBB6-520B-9C8E-E868-C9361CE2335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Word to Vector / Encoding / Embedding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00A5-6F8F-44B2-1BDB-8EC894020473}"/>
              </a:ext>
            </a:extLst>
          </p:cNvPr>
          <p:cNvSpPr txBox="1"/>
          <p:nvPr/>
        </p:nvSpPr>
        <p:spPr>
          <a:xfrm>
            <a:off x="1151536" y="3345904"/>
            <a:ext cx="3257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vector </a:t>
            </a:r>
            <a:r>
              <a:rPr lang="ko-KR" altLang="en-US" sz="1000" dirty="0"/>
              <a:t>의 검색은 코사인 유사도 활용</a:t>
            </a:r>
            <a:r>
              <a:rPr lang="en-US" altLang="ko-KR" sz="1000" dirty="0"/>
              <a:t>, </a:t>
            </a:r>
          </a:p>
          <a:p>
            <a:endParaRPr lang="en-US" altLang="ko-KR" sz="1000" dirty="0"/>
          </a:p>
          <a:p>
            <a:r>
              <a:rPr lang="ko-KR" altLang="en-US" sz="1000" dirty="0"/>
              <a:t>그런데 </a:t>
            </a:r>
            <a:r>
              <a:rPr lang="en-US" altLang="ko-KR" sz="1000" dirty="0"/>
              <a:t>vector </a:t>
            </a:r>
            <a:r>
              <a:rPr lang="ko-KR" altLang="en-US" sz="1000" dirty="0"/>
              <a:t>를 만들어내는 </a:t>
            </a:r>
            <a:r>
              <a:rPr lang="en-US" altLang="ko-KR" sz="1000" dirty="0"/>
              <a:t>encoder </a:t>
            </a:r>
            <a:r>
              <a:rPr lang="ko-KR" altLang="en-US" sz="1000" dirty="0"/>
              <a:t>가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vector DB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만들때와</a:t>
            </a:r>
            <a:r>
              <a:rPr lang="ko-KR" altLang="en-US" sz="1000" dirty="0"/>
              <a:t> </a:t>
            </a:r>
            <a:r>
              <a:rPr lang="en-US" altLang="ko-KR" sz="1000" dirty="0"/>
              <a:t>query </a:t>
            </a:r>
            <a:r>
              <a:rPr lang="ko-KR" altLang="en-US" sz="1000" dirty="0"/>
              <a:t>를 </a:t>
            </a:r>
            <a:r>
              <a:rPr lang="en-US" altLang="ko-KR" sz="1000" dirty="0"/>
              <a:t>vector </a:t>
            </a:r>
            <a:r>
              <a:rPr lang="ko-KR" altLang="en-US" sz="1000" dirty="0"/>
              <a:t>화 </a:t>
            </a:r>
            <a:r>
              <a:rPr lang="ko-KR" altLang="en-US" sz="1000" dirty="0" err="1"/>
              <a:t>할때</a:t>
            </a:r>
            <a:r>
              <a:rPr lang="en-US" altLang="ko-KR" sz="1000" dirty="0"/>
              <a:t> </a:t>
            </a:r>
            <a:r>
              <a:rPr lang="ko-KR" altLang="en-US" sz="1000" dirty="0"/>
              <a:t>다르다면</a:t>
            </a:r>
            <a:r>
              <a:rPr lang="en-US" altLang="ko-KR" sz="1000" dirty="0"/>
              <a:t>?!?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7AF73F1-F10C-0161-5F4B-FF6013494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3" b="16169"/>
          <a:stretch/>
        </p:blipFill>
        <p:spPr>
          <a:xfrm>
            <a:off x="6516132" y="3345904"/>
            <a:ext cx="1373890" cy="13941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6F6355-B4B5-8608-1BA1-0F4F47727936}"/>
              </a:ext>
            </a:extLst>
          </p:cNvPr>
          <p:cNvSpPr txBox="1"/>
          <p:nvPr/>
        </p:nvSpPr>
        <p:spPr>
          <a:xfrm>
            <a:off x="4824028" y="3528759"/>
            <a:ext cx="2071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Cosine similarity (</a:t>
            </a:r>
            <a:r>
              <a:rPr lang="ko-KR" altLang="en-US" sz="1000" dirty="0">
                <a:latin typeface="+mn-ea"/>
              </a:rPr>
              <a:t>코사인 유사도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94BE598-F3F8-C714-CC80-53D1BA8CB921}"/>
              </a:ext>
            </a:extLst>
          </p:cNvPr>
          <p:cNvCxnSpPr>
            <a:cxnSpLocks/>
          </p:cNvCxnSpPr>
          <p:nvPr/>
        </p:nvCxnSpPr>
        <p:spPr>
          <a:xfrm flipV="1">
            <a:off x="7034592" y="3345904"/>
            <a:ext cx="633668" cy="842492"/>
          </a:xfrm>
          <a:prstGeom prst="straightConnector1">
            <a:avLst/>
          </a:prstGeom>
          <a:ln>
            <a:solidFill>
              <a:srgbClr val="ED23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70E0B01-FDF4-C332-08CC-700E19E8BAB3}"/>
              </a:ext>
            </a:extLst>
          </p:cNvPr>
          <p:cNvCxnSpPr>
            <a:cxnSpLocks/>
          </p:cNvCxnSpPr>
          <p:nvPr/>
        </p:nvCxnSpPr>
        <p:spPr>
          <a:xfrm>
            <a:off x="7034592" y="4202800"/>
            <a:ext cx="381640" cy="1035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100" dirty="0"/>
              <a:t>Rag </a:t>
            </a:r>
            <a:r>
              <a:rPr lang="ko-KR" altLang="en-US" sz="2100" dirty="0"/>
              <a:t>아키텍처</a:t>
            </a:r>
            <a:br>
              <a:rPr lang="en-US" altLang="ko-KR" sz="2100" dirty="0"/>
            </a:br>
            <a:endParaRPr lang="ko-KR" altLang="en-US" sz="21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E5FAEB-9242-B93D-C9E5-DBCD46A7852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1) Retrieval – knowledge base embedding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516" y="3659632"/>
            <a:ext cx="258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그리고 대한민국의 월드컵 준결승을 이끌어낸 수비의 핵심 </a:t>
            </a:r>
            <a:r>
              <a:rPr lang="ko-KR" altLang="en-US" sz="900" dirty="0" err="1"/>
              <a:t>홍명보가</a:t>
            </a:r>
            <a:r>
              <a:rPr lang="ko-KR" altLang="en-US" sz="900" dirty="0"/>
              <a:t> 대한민국 선수로는 최초로 월드컵에서 </a:t>
            </a:r>
            <a:r>
              <a:rPr lang="ko-KR" altLang="en-US" sz="900" dirty="0" err="1"/>
              <a:t>브론즈볼을</a:t>
            </a:r>
            <a:r>
              <a:rPr lang="ko-KR" altLang="en-US" sz="900" dirty="0"/>
              <a:t> 수상하는 영광을 얻었다</a:t>
            </a:r>
            <a:r>
              <a:rPr lang="en-US" altLang="ko-KR" sz="9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77" y="3765183"/>
            <a:ext cx="1884010" cy="31400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859000" y="3915202"/>
            <a:ext cx="55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4867" y="3615142"/>
            <a:ext cx="2114681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" dirty="0"/>
              <a:t>[-0.07276187837123871, 0.06431282311677933, </a:t>
            </a:r>
          </a:p>
          <a:p>
            <a:r>
              <a:rPr lang="en-US" altLang="ko-KR" sz="750" dirty="0"/>
              <a:t>-0.6189054250717163, -0.23230254650115967, </a:t>
            </a:r>
          </a:p>
          <a:p>
            <a:r>
              <a:rPr lang="en-US" altLang="ko-KR" sz="750" dirty="0"/>
              <a:t>-0.4149809777736664, 0.9860219955444336, </a:t>
            </a:r>
          </a:p>
          <a:p>
            <a:r>
              <a:rPr lang="en-US" altLang="ko-KR" sz="750" dirty="0"/>
              <a:t>0.3759382963180542, 0.18645648658275604, </a:t>
            </a:r>
          </a:p>
          <a:p>
            <a:r>
              <a:rPr lang="en-US" altLang="ko-KR" sz="750" dirty="0"/>
              <a:t>-0.3096271753311157, ……. ] </a:t>
            </a:r>
            <a:endParaRPr lang="ko-KR" altLang="en-US" sz="75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63360" y="3911000"/>
            <a:ext cx="55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47605" y="1167594"/>
            <a:ext cx="8533211" cy="2363043"/>
            <a:chOff x="209076" y="2101408"/>
            <a:chExt cx="11377615" cy="31507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76" y="2101408"/>
              <a:ext cx="11377615" cy="31507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27234" y="2403134"/>
              <a:ext cx="4420860" cy="9446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414417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3047" y="986412"/>
            <a:ext cx="8533211" cy="2363043"/>
            <a:chOff x="217395" y="1902231"/>
            <a:chExt cx="11377615" cy="31507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95" y="1902231"/>
              <a:ext cx="11377615" cy="31507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588" y="3197095"/>
              <a:ext cx="4307506" cy="5609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100" dirty="0"/>
              <a:t>Rag </a:t>
            </a:r>
            <a:r>
              <a:rPr lang="ko-KR" altLang="en-US" sz="2100" dirty="0"/>
              <a:t>아키텍처</a:t>
            </a:r>
            <a:br>
              <a:rPr lang="en-US" altLang="ko-KR" sz="2100" dirty="0"/>
            </a:br>
            <a:endParaRPr lang="ko-KR" altLang="en-US" sz="21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606C26-3013-29D5-0849-7957D38C4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1) Retrieval – question embedding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7940" y="3536657"/>
            <a:ext cx="230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대한민국 최초로 월드컵에서 </a:t>
            </a:r>
            <a:endParaRPr lang="en-US" altLang="ko-KR" sz="900" dirty="0"/>
          </a:p>
          <a:p>
            <a:r>
              <a:rPr lang="ko-KR" altLang="en-US" sz="900" dirty="0" err="1"/>
              <a:t>브론즈볼을</a:t>
            </a:r>
            <a:r>
              <a:rPr lang="ko-KR" altLang="en-US" sz="900" dirty="0"/>
              <a:t> 수상한 사람은</a:t>
            </a:r>
            <a:r>
              <a:rPr lang="en-US" altLang="ko-KR" sz="900" dirty="0"/>
              <a:t> </a:t>
            </a:r>
            <a:r>
              <a:rPr lang="ko-KR" altLang="en-US" sz="900" dirty="0"/>
              <a:t>누군지 알려줘</a:t>
            </a:r>
            <a:endParaRPr lang="en-US" altLang="ko-KR" sz="9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874674" y="3702331"/>
            <a:ext cx="55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60541" y="3402271"/>
            <a:ext cx="200888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" dirty="0"/>
              <a:t>[0.23276187837123871, 0.45234123123, </a:t>
            </a:r>
          </a:p>
          <a:p>
            <a:r>
              <a:rPr lang="en-US" altLang="ko-KR" sz="750" dirty="0"/>
              <a:t>-0.126323424234, 0.1233455604,</a:t>
            </a:r>
          </a:p>
          <a:p>
            <a:r>
              <a:rPr lang="en-US" altLang="ko-KR" sz="750" dirty="0"/>
              <a:t>-0.4149809777736664, 0.9860219955444336, </a:t>
            </a:r>
          </a:p>
          <a:p>
            <a:r>
              <a:rPr lang="en-US" altLang="ko-KR" sz="750" dirty="0"/>
              <a:t>0.3096271753311157, 0.23230254650115967, </a:t>
            </a:r>
          </a:p>
          <a:p>
            <a:r>
              <a:rPr lang="en-US" altLang="ko-KR" sz="750" dirty="0"/>
              <a:t>-0.980934182963180542, ……. ] </a:t>
            </a:r>
            <a:endParaRPr lang="ko-KR" altLang="en-US" sz="75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79034" y="3698129"/>
            <a:ext cx="55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45" y="3551682"/>
            <a:ext cx="1793081" cy="2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5253" y="1239602"/>
            <a:ext cx="8533211" cy="2363043"/>
            <a:chOff x="209076" y="2101408"/>
            <a:chExt cx="11377615" cy="315072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76" y="2101408"/>
              <a:ext cx="11377615" cy="31507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430889" y="2327564"/>
              <a:ext cx="3733171" cy="19958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100" dirty="0"/>
              <a:t>Rag </a:t>
            </a:r>
            <a:r>
              <a:rPr lang="ko-KR" altLang="en-US" sz="2100" dirty="0"/>
              <a:t>아키텍처</a:t>
            </a:r>
            <a:br>
              <a:rPr lang="en-US" altLang="ko-KR" sz="2100" dirty="0"/>
            </a:br>
            <a:endParaRPr lang="ko-KR" altLang="en-US" sz="21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4810C5-DA42-315D-AB7D-038DD90683C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1) Retrieval – retrieve relevant Top-k passages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3783573"/>
            <a:ext cx="23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대한민국 최초로 월드컵에서 </a:t>
            </a:r>
            <a:endParaRPr lang="en-US" altLang="ko-KR" sz="900" dirty="0"/>
          </a:p>
          <a:p>
            <a:r>
              <a:rPr lang="ko-KR" altLang="en-US" sz="900" dirty="0" err="1"/>
              <a:t>브론즈볼을</a:t>
            </a:r>
            <a:r>
              <a:rPr lang="ko-KR" altLang="en-US" sz="900" dirty="0"/>
              <a:t> 수상한 사람은</a:t>
            </a:r>
            <a:r>
              <a:rPr lang="en-US" altLang="ko-KR" sz="900" dirty="0"/>
              <a:t> </a:t>
            </a:r>
            <a:r>
              <a:rPr lang="ko-KR" altLang="en-US" sz="900" dirty="0"/>
              <a:t>누군지 알려줘</a:t>
            </a:r>
            <a:endParaRPr lang="en-US" altLang="ko-KR" sz="9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170505" y="3907422"/>
            <a:ext cx="55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17461" y="3540337"/>
            <a:ext cx="4644220" cy="72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5" dirty="0"/>
              <a:t>Passage 1  -   </a:t>
            </a:r>
            <a:r>
              <a:rPr lang="ko-KR" altLang="en-US" sz="825" dirty="0"/>
              <a:t>그리고 대한민국의 월드컵 준결승을 이끌어낸 수비의 핵심 </a:t>
            </a:r>
            <a:r>
              <a:rPr lang="ko-KR" altLang="en-US" sz="825" dirty="0" err="1">
                <a:solidFill>
                  <a:srgbClr val="FF0000"/>
                </a:solidFill>
              </a:rPr>
              <a:t>홍명보</a:t>
            </a:r>
            <a:r>
              <a:rPr lang="ko-KR" altLang="en-US" sz="825" dirty="0" err="1"/>
              <a:t>가</a:t>
            </a:r>
            <a:r>
              <a:rPr lang="ko-KR" altLang="en-US" sz="825" dirty="0"/>
              <a:t> 대한민국 </a:t>
            </a:r>
            <a:br>
              <a:rPr lang="en-US" altLang="ko-KR" sz="825" dirty="0"/>
            </a:br>
            <a:r>
              <a:rPr lang="en-US" altLang="ko-KR" sz="825" dirty="0"/>
              <a:t>	</a:t>
            </a:r>
            <a:r>
              <a:rPr lang="ko-KR" altLang="en-US" sz="825" dirty="0"/>
              <a:t>선수로는 최초로 월드컵에서 </a:t>
            </a:r>
            <a:r>
              <a:rPr lang="ko-KR" altLang="en-US" sz="825" dirty="0" err="1">
                <a:solidFill>
                  <a:srgbClr val="FF0000"/>
                </a:solidFill>
              </a:rPr>
              <a:t>브론즈볼</a:t>
            </a:r>
            <a:r>
              <a:rPr lang="ko-KR" altLang="en-US" sz="825" dirty="0" err="1"/>
              <a:t>을</a:t>
            </a:r>
            <a:r>
              <a:rPr lang="ko-KR" altLang="en-US" sz="825" dirty="0"/>
              <a:t> </a:t>
            </a:r>
            <a:r>
              <a:rPr lang="ko-KR" altLang="en-US" sz="825" dirty="0">
                <a:solidFill>
                  <a:srgbClr val="FF0000"/>
                </a:solidFill>
              </a:rPr>
              <a:t>수상</a:t>
            </a:r>
            <a:r>
              <a:rPr lang="ko-KR" altLang="en-US" sz="825" dirty="0"/>
              <a:t>하는 영광을 얻었다 </a:t>
            </a:r>
            <a:r>
              <a:rPr lang="en-US" altLang="ko-KR" sz="825" dirty="0"/>
              <a:t>…</a:t>
            </a:r>
          </a:p>
          <a:p>
            <a:r>
              <a:rPr lang="en-US" altLang="ko-KR" sz="825" dirty="0"/>
              <a:t>Passage 2  -   2002</a:t>
            </a:r>
            <a:r>
              <a:rPr lang="ko-KR" altLang="en-US" sz="825" dirty="0"/>
              <a:t>년 </a:t>
            </a:r>
            <a:r>
              <a:rPr lang="en-US" altLang="ko-KR" sz="825" dirty="0"/>
              <a:t>FIFA </a:t>
            </a:r>
            <a:r>
              <a:rPr lang="ko-KR" altLang="en-US" sz="825" dirty="0"/>
              <a:t>월드컵에서 미국과 이탈리아를 상대로 각각 한 골씩 성공하여 </a:t>
            </a:r>
            <a:endParaRPr lang="en-US" altLang="ko-KR" sz="825" dirty="0"/>
          </a:p>
          <a:p>
            <a:r>
              <a:rPr lang="en-US" altLang="ko-KR" sz="825" dirty="0"/>
              <a:t>	</a:t>
            </a:r>
            <a:r>
              <a:rPr lang="ko-KR" altLang="en-US" sz="825" dirty="0"/>
              <a:t>세계적인 스타로 발돋움했다</a:t>
            </a:r>
            <a:r>
              <a:rPr lang="en-US" altLang="ko-KR" sz="825" dirty="0"/>
              <a:t>. </a:t>
            </a:r>
            <a:br>
              <a:rPr lang="en-US" altLang="ko-KR" sz="825" dirty="0"/>
            </a:br>
            <a:r>
              <a:rPr lang="en-US" altLang="ko-KR" sz="825" dirty="0"/>
              <a:t>Passage 3   - </a:t>
            </a:r>
            <a:r>
              <a:rPr lang="ko-KR" altLang="en-US" sz="825" dirty="0"/>
              <a:t>아르헨티나 공격수 </a:t>
            </a:r>
            <a:r>
              <a:rPr lang="ko-KR" altLang="en-US" sz="825" dirty="0" err="1"/>
              <a:t>곤살로</a:t>
            </a:r>
            <a:r>
              <a:rPr lang="ko-KR" altLang="en-US" sz="825" dirty="0"/>
              <a:t> </a:t>
            </a:r>
            <a:r>
              <a:rPr lang="ko-KR" altLang="en-US" sz="825" dirty="0" err="1"/>
              <a:t>이과인은</a:t>
            </a:r>
            <a:r>
              <a:rPr lang="ko-KR" altLang="en-US" sz="825" dirty="0"/>
              <a:t> 이 대회에서 해트트릭을 완성한 유일한 선수로</a:t>
            </a:r>
            <a:r>
              <a:rPr lang="en-US" altLang="ko-KR" sz="825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07310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/>
              <a:t>학습의 이슈 </a:t>
            </a:r>
            <a:r>
              <a:rPr lang="en-US" altLang="ko-KR" dirty="0"/>
              <a:t>cont.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Deep </a:t>
            </a:r>
            <a:r>
              <a:rPr lang="en-US" altLang="ko-KR" dirty="0" err="1"/>
              <a:t>Learing</a:t>
            </a:r>
            <a:r>
              <a:rPr lang="en-US" altLang="ko-KR" dirty="0"/>
              <a:t> </a:t>
            </a:r>
            <a:r>
              <a:rPr lang="ko-KR" altLang="en-US"/>
              <a:t>모델의 메모리 사용율도 점점 높아짐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5" y="1974521"/>
            <a:ext cx="4118855" cy="2146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288" y="4455259"/>
            <a:ext cx="44534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Ref: </a:t>
            </a:r>
            <a:r>
              <a:rPr kumimoji="0" lang="en-US" altLang="ko-KR" sz="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GPU memory usage when using the baseline, network-wide allocation policy (left axis). (</a:t>
            </a:r>
            <a:r>
              <a:rPr kumimoji="0" lang="en-US" altLang="ko-KR" sz="7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Minsoo</a:t>
            </a:r>
            <a:r>
              <a:rPr kumimoji="0" lang="en-US" altLang="ko-KR" sz="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7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Rhu</a:t>
            </a:r>
            <a:r>
              <a:rPr kumimoji="0" lang="en-US" altLang="ko-KR" sz="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et al. 2016)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FA74F0-31A5-F818-BFF1-6611BE0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17" y="2103698"/>
            <a:ext cx="4010585" cy="1676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A48A1-78E1-F603-B588-B9E354B9ECDA}"/>
              </a:ext>
            </a:extLst>
          </p:cNvPr>
          <p:cNvSpPr txBox="1"/>
          <p:nvPr/>
        </p:nvSpPr>
        <p:spPr>
          <a:xfrm>
            <a:off x="5328084" y="4439870"/>
            <a:ext cx="31518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https://joddiy.github.io/2020/05/01/Packed-Neural-Network-Training/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5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3508" y="1023578"/>
            <a:ext cx="8533211" cy="2363043"/>
            <a:chOff x="80606" y="2071179"/>
            <a:chExt cx="11377615" cy="31507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" y="2071179"/>
              <a:ext cx="11377615" cy="31507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14997" y="2546716"/>
              <a:ext cx="2895972" cy="14748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100" dirty="0"/>
              <a:t>Rag </a:t>
            </a:r>
            <a:r>
              <a:rPr lang="ko-KR" altLang="en-US" sz="2100" dirty="0"/>
              <a:t>아키텍처</a:t>
            </a:r>
            <a:br>
              <a:rPr lang="en-US" altLang="ko-KR" sz="2100" dirty="0"/>
            </a:br>
            <a:endParaRPr lang="ko-KR" altLang="en-US" sz="21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EF3229-F7A8-D823-7C1C-5DED8B7DA1E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2) Generator – prompting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87824" y="3198055"/>
            <a:ext cx="507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### </a:t>
            </a:r>
            <a:r>
              <a:rPr lang="ko-KR" altLang="en-US" sz="900" dirty="0"/>
              <a:t>맥락</a:t>
            </a:r>
            <a:r>
              <a:rPr lang="en-US" altLang="ko-KR" sz="900" dirty="0"/>
              <a:t>: (Passage 1) </a:t>
            </a:r>
            <a:r>
              <a:rPr lang="ko-KR" altLang="en-US" sz="900" dirty="0"/>
              <a:t>그리고 대한민국의 </a:t>
            </a:r>
            <a:r>
              <a:rPr lang="ko-KR" altLang="en-US" sz="900" dirty="0">
                <a:solidFill>
                  <a:srgbClr val="FF0000"/>
                </a:solidFill>
              </a:rPr>
              <a:t>월드컵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준결승</a:t>
            </a:r>
            <a:r>
              <a:rPr lang="ko-KR" altLang="en-US" sz="900" dirty="0"/>
              <a:t>을 이끌어낸 수비의 핵심 </a:t>
            </a:r>
            <a:r>
              <a:rPr lang="ko-KR" altLang="en-US" sz="900" dirty="0" err="1">
                <a:solidFill>
                  <a:srgbClr val="FF0000"/>
                </a:solidFill>
              </a:rPr>
              <a:t>홍명보</a:t>
            </a:r>
            <a:r>
              <a:rPr lang="ko-KR" altLang="en-US" sz="900" dirty="0" err="1"/>
              <a:t>가</a:t>
            </a:r>
            <a:r>
              <a:rPr lang="ko-KR" altLang="en-US" sz="900" dirty="0"/>
              <a:t> 대한민국 선수로는 최초로 월드컵에서 </a:t>
            </a:r>
            <a:r>
              <a:rPr lang="ko-KR" altLang="en-US" sz="900" dirty="0" err="1">
                <a:solidFill>
                  <a:srgbClr val="FF0000"/>
                </a:solidFill>
              </a:rPr>
              <a:t>브론즈볼</a:t>
            </a:r>
            <a:r>
              <a:rPr lang="ko-KR" altLang="en-US" sz="900" dirty="0" err="1"/>
              <a:t>을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수상</a:t>
            </a:r>
            <a:r>
              <a:rPr lang="ko-KR" altLang="en-US" sz="900" dirty="0"/>
              <a:t>하는 영광을 얻었다 </a:t>
            </a:r>
            <a:r>
              <a:rPr lang="en-US" altLang="ko-KR" sz="900" dirty="0"/>
              <a:t>… (Passage 2) … (Passage 3) … </a:t>
            </a:r>
            <a:br>
              <a:rPr lang="en-US" altLang="ko-KR" sz="900" dirty="0"/>
            </a:br>
            <a:r>
              <a:rPr lang="en-US" altLang="ko-KR" sz="900" dirty="0"/>
              <a:t>### </a:t>
            </a:r>
            <a:r>
              <a:rPr lang="ko-KR" altLang="en-US" sz="900" dirty="0"/>
              <a:t>질문</a:t>
            </a:r>
            <a:r>
              <a:rPr lang="en-US" altLang="ko-KR" sz="900" dirty="0"/>
              <a:t>: </a:t>
            </a:r>
            <a:r>
              <a:rPr lang="ko-KR" altLang="en-US" sz="900" dirty="0"/>
              <a:t>대한민국 최초로 </a:t>
            </a:r>
            <a:r>
              <a:rPr lang="ko-KR" altLang="en-US" sz="900" dirty="0">
                <a:solidFill>
                  <a:srgbClr val="FF0000"/>
                </a:solidFill>
              </a:rPr>
              <a:t>월드컵</a:t>
            </a:r>
            <a:r>
              <a:rPr lang="ko-KR" altLang="en-US" sz="900" dirty="0"/>
              <a:t>에서 </a:t>
            </a:r>
            <a:r>
              <a:rPr lang="ko-KR" altLang="en-US" sz="900" dirty="0" err="1">
                <a:solidFill>
                  <a:srgbClr val="FF0000"/>
                </a:solidFill>
              </a:rPr>
              <a:t>브론즈볼</a:t>
            </a:r>
            <a:r>
              <a:rPr lang="ko-KR" altLang="en-US" sz="900" dirty="0" err="1"/>
              <a:t>을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수상</a:t>
            </a:r>
            <a:r>
              <a:rPr lang="ko-KR" altLang="en-US" sz="900" dirty="0"/>
              <a:t>한 사람은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### </a:t>
            </a:r>
            <a:r>
              <a:rPr lang="ko-KR" altLang="en-US" sz="900" dirty="0"/>
              <a:t>답변</a:t>
            </a:r>
            <a:r>
              <a:rPr lang="en-US" altLang="ko-KR" sz="9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1263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56808" y="1203598"/>
            <a:ext cx="8533211" cy="2363043"/>
            <a:chOff x="209076" y="2101408"/>
            <a:chExt cx="11377615" cy="31507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76" y="2101408"/>
              <a:ext cx="11377615" cy="31507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660994" y="2463590"/>
              <a:ext cx="5606529" cy="17532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100" dirty="0"/>
              <a:t>Rag </a:t>
            </a:r>
            <a:r>
              <a:rPr lang="ko-KR" altLang="en-US" sz="2100" dirty="0"/>
              <a:t>아키텍처</a:t>
            </a:r>
            <a:br>
              <a:rPr lang="en-US" altLang="ko-KR" sz="2100" dirty="0"/>
            </a:br>
            <a:endParaRPr lang="ko-KR" altLang="en-US" sz="21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A10E98-BDC5-7DC0-C2C9-1BAC498492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2) Generator – generate answer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4574" y="3557386"/>
            <a:ext cx="725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생성된 답변 </a:t>
            </a:r>
            <a:r>
              <a:rPr lang="en-US" altLang="ko-KR" sz="1200" dirty="0"/>
              <a:t>: “</a:t>
            </a:r>
            <a:r>
              <a:rPr lang="ko-KR" altLang="en-US" sz="1200" dirty="0"/>
              <a:t>대한민국 최초로 월드컵에서 </a:t>
            </a:r>
            <a:r>
              <a:rPr lang="ko-KR" altLang="en-US" sz="1200" dirty="0" err="1"/>
              <a:t>브론즈볼을</a:t>
            </a:r>
            <a:r>
              <a:rPr lang="ko-KR" altLang="en-US" sz="1200" dirty="0"/>
              <a:t> 수상한 사람은 </a:t>
            </a:r>
            <a:r>
              <a:rPr lang="ko-KR" altLang="en-US" sz="1200" dirty="0" err="1"/>
              <a:t>홍명보입니다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그는 이 대회에서 한국을 </a:t>
            </a:r>
            <a:r>
              <a:rPr lang="en-US" altLang="ko-KR" sz="1200" dirty="0"/>
              <a:t>4</a:t>
            </a:r>
            <a:r>
              <a:rPr lang="ko-KR" altLang="en-US" sz="1200" dirty="0"/>
              <a:t>강으로 이끌었고</a:t>
            </a:r>
            <a:r>
              <a:rPr lang="en-US" altLang="ko-KR" sz="1200" dirty="0"/>
              <a:t>, </a:t>
            </a:r>
            <a:r>
              <a:rPr lang="ko-KR" altLang="en-US" sz="1200" dirty="0"/>
              <a:t>수비의 핵심으로 활약하며 팀의 승리를 이끌었습니다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52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1E8CD-314E-E011-9644-CD19D104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EDF0A-1F6C-B5E0-3A6E-434EC6ED23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66090"/>
          </a:xfrm>
        </p:spPr>
        <p:txBody>
          <a:bodyPr/>
          <a:lstStyle/>
          <a:p>
            <a:r>
              <a:rPr lang="ko-KR" altLang="en-US" dirty="0"/>
              <a:t>한국 </a:t>
            </a:r>
            <a:r>
              <a:rPr lang="en-US" altLang="ko-KR" dirty="0"/>
              <a:t>wiki </a:t>
            </a:r>
            <a:r>
              <a:rPr lang="ko-KR" altLang="en-US" dirty="0"/>
              <a:t>를 </a:t>
            </a:r>
            <a:r>
              <a:rPr lang="en-US" altLang="ko-KR" dirty="0"/>
              <a:t>vector </a:t>
            </a:r>
            <a:r>
              <a:rPr lang="ko-KR" altLang="en-US" dirty="0"/>
              <a:t>화 하여 </a:t>
            </a:r>
            <a:r>
              <a:rPr lang="en-US" altLang="ko-KR" dirty="0"/>
              <a:t>RAG </a:t>
            </a:r>
            <a:r>
              <a:rPr lang="ko-KR" altLang="en-US" dirty="0"/>
              <a:t>로 활용</a:t>
            </a:r>
            <a:endParaRPr lang="en-US" altLang="ko-KR" dirty="0"/>
          </a:p>
          <a:p>
            <a:r>
              <a:rPr lang="en-US" altLang="ko-KR" dirty="0"/>
              <a:t>Dataset </a:t>
            </a:r>
            <a:r>
              <a:rPr lang="ko-KR" altLang="en-US" dirty="0"/>
              <a:t>및 </a:t>
            </a:r>
            <a:r>
              <a:rPr lang="en-US" altLang="ko-KR" dirty="0"/>
              <a:t>Encoder</a:t>
            </a:r>
            <a:r>
              <a:rPr lang="ko-KR" altLang="en-US" dirty="0"/>
              <a:t> </a:t>
            </a:r>
            <a:r>
              <a:rPr lang="en-US" altLang="ko-KR" dirty="0"/>
              <a:t>(from  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8CF831-E1A3-6561-F305-C0E6D80AB49C}"/>
              </a:ext>
            </a:extLst>
          </p:cNvPr>
          <p:cNvGrpSpPr/>
          <p:nvPr/>
        </p:nvGrpSpPr>
        <p:grpSpPr>
          <a:xfrm>
            <a:off x="215590" y="2096740"/>
            <a:ext cx="8533124" cy="2250624"/>
            <a:chOff x="80606" y="2071179"/>
            <a:chExt cx="11377615" cy="3150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A10005-DFA3-37BC-9008-3E805F4B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" y="2071179"/>
              <a:ext cx="11377615" cy="315072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D5E727-025B-B0C3-FFC5-6DF06E04CA0A}"/>
                </a:ext>
              </a:extLst>
            </p:cNvPr>
            <p:cNvSpPr/>
            <p:nvPr/>
          </p:nvSpPr>
          <p:spPr>
            <a:xfrm>
              <a:off x="488773" y="2373598"/>
              <a:ext cx="4848588" cy="102122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10" descr="Google Bert, ¿qué es, cómo funciona y cómo optimizar tu SEO?">
            <a:extLst>
              <a:ext uri="{FF2B5EF4-FFF2-40B4-BE49-F238E27FC236}">
                <a16:creationId xmlns:a16="http://schemas.microsoft.com/office/drawing/2014/main" id="{E70EFBD2-9B70-62B3-9536-2C5F78A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9FD"/>
              </a:clrFrom>
              <a:clrTo>
                <a:srgbClr val="F8F9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12" y="3401165"/>
            <a:ext cx="1116124" cy="74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FE3DE7-7FEE-D1BC-2414-E684D7638CAB}"/>
              </a:ext>
            </a:extLst>
          </p:cNvPr>
          <p:cNvSpPr txBox="1"/>
          <p:nvPr/>
        </p:nvSpPr>
        <p:spPr>
          <a:xfrm>
            <a:off x="395290" y="1283799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https://huggingface.co/datasets/Cohere/wikipedia-22-12-ko-embeddings</a:t>
            </a:r>
            <a:endParaRPr lang="en-US" altLang="ko-KR" sz="1000" dirty="0"/>
          </a:p>
          <a:p>
            <a:r>
              <a:rPr lang="en-US" altLang="ko-KR" sz="1000" dirty="0"/>
              <a:t>4.32GB</a:t>
            </a:r>
            <a:r>
              <a:rPr lang="ko-KR" altLang="en-US" sz="1000" dirty="0"/>
              <a:t> 데이터셋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D367AF-2729-90B0-217A-5939F224ECBA}"/>
              </a:ext>
            </a:extLst>
          </p:cNvPr>
          <p:cNvCxnSpPr>
            <a:cxnSpLocks/>
          </p:cNvCxnSpPr>
          <p:nvPr/>
        </p:nvCxnSpPr>
        <p:spPr>
          <a:xfrm flipV="1">
            <a:off x="899592" y="1677329"/>
            <a:ext cx="684076" cy="82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60F310-FD25-6FDE-1AEF-40D2BB76D6DA}"/>
              </a:ext>
            </a:extLst>
          </p:cNvPr>
          <p:cNvCxnSpPr>
            <a:cxnSpLocks/>
          </p:cNvCxnSpPr>
          <p:nvPr/>
        </p:nvCxnSpPr>
        <p:spPr>
          <a:xfrm>
            <a:off x="1997876" y="3373241"/>
            <a:ext cx="0" cy="27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8BDEBF-E95F-4F49-C379-56E44ACB65BE}"/>
              </a:ext>
            </a:extLst>
          </p:cNvPr>
          <p:cNvSpPr txBox="1"/>
          <p:nvPr/>
        </p:nvSpPr>
        <p:spPr>
          <a:xfrm>
            <a:off x="2591780" y="4101143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https://huggingface.co/jhgan/ko-sroberta-multitask</a:t>
            </a:r>
            <a:endParaRPr lang="en-US" altLang="ko-KR" sz="1000" dirty="0"/>
          </a:p>
          <a:p>
            <a:r>
              <a:rPr lang="ko-KR" altLang="en-US" sz="1000" dirty="0"/>
              <a:t>한국어 문장 </a:t>
            </a:r>
            <a:r>
              <a:rPr lang="ko-KR" altLang="en-US" sz="1000" dirty="0" err="1"/>
              <a:t>임베딩</a:t>
            </a:r>
            <a:r>
              <a:rPr lang="ko-KR" altLang="en-US" sz="1000" dirty="0"/>
              <a:t> </a:t>
            </a:r>
            <a:r>
              <a:rPr lang="en-US" altLang="ko-KR" sz="1000" dirty="0"/>
              <a:t>BERT  (786 dimensional dense vector)</a:t>
            </a:r>
            <a:endParaRPr lang="ko-KR" altLang="en-US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741B3A-8D94-8704-D870-4C8DA9D69545}"/>
              </a:ext>
            </a:extLst>
          </p:cNvPr>
          <p:cNvCxnSpPr>
            <a:cxnSpLocks/>
          </p:cNvCxnSpPr>
          <p:nvPr/>
        </p:nvCxnSpPr>
        <p:spPr>
          <a:xfrm>
            <a:off x="2123890" y="3986572"/>
            <a:ext cx="467890" cy="31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D88B4F-D8A7-8757-1A88-153BFC8FB97E}"/>
              </a:ext>
            </a:extLst>
          </p:cNvPr>
          <p:cNvCxnSpPr>
            <a:cxnSpLocks/>
          </p:cNvCxnSpPr>
          <p:nvPr/>
        </p:nvCxnSpPr>
        <p:spPr>
          <a:xfrm>
            <a:off x="2123890" y="2910288"/>
            <a:ext cx="0" cy="744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9E5FF7-6AB2-06C0-E8B5-6175CD9AEC83}"/>
              </a:ext>
            </a:extLst>
          </p:cNvPr>
          <p:cNvSpPr/>
          <p:nvPr/>
        </p:nvSpPr>
        <p:spPr>
          <a:xfrm>
            <a:off x="3904361" y="1649351"/>
            <a:ext cx="2934128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In-memory FAISS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Facebook AI Similarity Search)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https://github.com/facebookresearch/faiss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DB76AAA-BD81-7E23-8DC4-F77F5F162FC8}"/>
              </a:ext>
            </a:extLst>
          </p:cNvPr>
          <p:cNvCxnSpPr>
            <a:cxnSpLocks/>
          </p:cNvCxnSpPr>
          <p:nvPr/>
        </p:nvCxnSpPr>
        <p:spPr>
          <a:xfrm flipV="1">
            <a:off x="3663064" y="2096740"/>
            <a:ext cx="468130" cy="86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908533-7FCC-E4F4-512C-446F07A79E41}"/>
              </a:ext>
            </a:extLst>
          </p:cNvPr>
          <p:cNvSpPr txBox="1"/>
          <p:nvPr/>
        </p:nvSpPr>
        <p:spPr>
          <a:xfrm>
            <a:off x="6754082" y="3050681"/>
            <a:ext cx="590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(Llama3)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8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0802" y="2044936"/>
            <a:ext cx="3465500" cy="928909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5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reflection blurRad="6350" stA="17000" endPos="28000" dist="635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214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330" y="3039502"/>
            <a:ext cx="2958920" cy="20888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시도들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기본적으론 </a:t>
            </a:r>
            <a:r>
              <a:rPr lang="en-US" altLang="ko-KR" dirty="0"/>
              <a:t>GPU </a:t>
            </a:r>
            <a:r>
              <a:rPr lang="ko-KR" altLang="en-US" dirty="0"/>
              <a:t>값이 너무 비쌈</a:t>
            </a:r>
            <a:r>
              <a:rPr lang="en-US" altLang="ko-KR" dirty="0"/>
              <a:t>. (DGX-H100 5</a:t>
            </a:r>
            <a:r>
              <a:rPr lang="ko-KR" altLang="en-US" dirty="0"/>
              <a:t>억원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1938992"/>
          </a:xfrm>
        </p:spPr>
        <p:txBody>
          <a:bodyPr/>
          <a:lstStyle/>
          <a:p>
            <a:r>
              <a:rPr lang="ko-KR" altLang="en-US" dirty="0"/>
              <a:t>배치 사이즈 줄이기 → 학습속도가 비례하여 늘어남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Memory-offloading </a:t>
            </a:r>
            <a:r>
              <a:rPr lang="ko-KR" altLang="en-US"/>
              <a:t>→ 결국</a:t>
            </a:r>
            <a:r>
              <a:rPr lang="en-US" altLang="ko-KR" dirty="0"/>
              <a:t> </a:t>
            </a:r>
            <a:r>
              <a:rPr lang="ko-KR" altLang="en-US"/>
              <a:t>점점 느려짐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Multi-GPU </a:t>
            </a:r>
            <a:r>
              <a:rPr lang="ko-KR" altLang="en-US"/>
              <a:t>활용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 </a:t>
            </a:r>
            <a:r>
              <a:rPr lang="ko-KR" altLang="en-US"/>
              <a:t>→ 비용 상승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/>
              <a:t>→ 동작방식을 이해하고 학습시켜야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203598"/>
            <a:ext cx="4006281" cy="1498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2145" y="2715829"/>
            <a:ext cx="3860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Ref) Transparent Offloading and Mapping (TOM)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: Enabling Programmer-Transparent Near-Data Processing in GPU Systems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72248" y="4083918"/>
            <a:ext cx="133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8244" y="3939902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노드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하나에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억원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32709" y="3975906"/>
            <a:ext cx="439391" cy="250574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21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Multi-GPU </a:t>
            </a:r>
            <a:r>
              <a:rPr lang="en-US" altLang="ko-KR" dirty="0" err="1"/>
              <a:t>Trainging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역시 다양한 시도 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1745093"/>
          </a:xfrm>
        </p:spPr>
        <p:txBody>
          <a:bodyPr/>
          <a:lstStyle/>
          <a:p>
            <a:r>
              <a:rPr lang="ko-KR" altLang="en-US" dirty="0"/>
              <a:t>작업 분할 방식</a:t>
            </a:r>
            <a:br>
              <a:rPr lang="en-US" altLang="ko-KR" dirty="0"/>
            </a:br>
            <a:r>
              <a:rPr lang="ko-KR" altLang="en-US"/>
              <a:t>→ </a:t>
            </a:r>
            <a:r>
              <a:rPr lang="en-US" altLang="ko-KR" dirty="0"/>
              <a:t>Model Parallelism : </a:t>
            </a:r>
            <a:r>
              <a:rPr lang="ko-KR" altLang="en-US"/>
              <a:t>모델을 여러 </a:t>
            </a:r>
            <a:r>
              <a:rPr lang="en-US" altLang="ko-KR" dirty="0"/>
              <a:t>GPU </a:t>
            </a:r>
            <a:r>
              <a:rPr lang="ko-KR" altLang="en-US"/>
              <a:t>에 분산하여 처리</a:t>
            </a:r>
            <a:br>
              <a:rPr lang="en-US" altLang="ko-KR" dirty="0"/>
            </a:br>
            <a:r>
              <a:rPr lang="ko-KR" altLang="en-US"/>
              <a:t>→ </a:t>
            </a:r>
            <a:r>
              <a:rPr lang="en-US" altLang="ko-KR" dirty="0"/>
              <a:t>Data Parallelism : </a:t>
            </a:r>
            <a:r>
              <a:rPr lang="ko-KR" altLang="en-US"/>
              <a:t>데이터를 여러 </a:t>
            </a:r>
            <a:r>
              <a:rPr lang="en-US" altLang="ko-KR" dirty="0"/>
              <a:t>GPU </a:t>
            </a:r>
            <a:r>
              <a:rPr lang="ko-KR" altLang="en-US"/>
              <a:t>에 분산하여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파라메터</a:t>
            </a:r>
            <a:r>
              <a:rPr lang="en-US" altLang="ko-KR" dirty="0"/>
              <a:t>(</a:t>
            </a:r>
            <a:r>
              <a:rPr lang="ko-KR" altLang="en-US"/>
              <a:t>가중치</a:t>
            </a:r>
            <a:r>
              <a:rPr lang="en-US" altLang="ko-KR" dirty="0"/>
              <a:t>)</a:t>
            </a:r>
            <a:r>
              <a:rPr lang="ko-KR" altLang="en-US"/>
              <a:t> 취합 방식</a:t>
            </a:r>
            <a:br>
              <a:rPr lang="en-US" altLang="ko-KR" dirty="0"/>
            </a:br>
            <a:r>
              <a:rPr lang="ko-KR" altLang="en-US"/>
              <a:t>→ </a:t>
            </a:r>
            <a:r>
              <a:rPr lang="en-US" altLang="ko-KR" dirty="0"/>
              <a:t>Parameter Server</a:t>
            </a:r>
            <a:br>
              <a:rPr lang="en-US" altLang="ko-KR" dirty="0"/>
            </a:br>
            <a:r>
              <a:rPr lang="ko-KR" altLang="en-US"/>
              <a:t>→ </a:t>
            </a:r>
            <a:r>
              <a:rPr lang="en-US" altLang="ko-KR" b="1" dirty="0"/>
              <a:t>Ring-All Reduce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74" y="2458849"/>
            <a:ext cx="3420093" cy="1846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6173" y="4212818"/>
            <a:ext cx="4156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Ref) Xing, Eric P., et al. "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Petuum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A new platform for distributed machine learning on big data."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IEEE Transactions on Big Data 1.2 (2015): 49-67.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77234" y="2326253"/>
            <a:ext cx="1964944" cy="1993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7407" y="4307931"/>
            <a:ext cx="2509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레이어간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선후 관계로 병목현상 발생 가능</a:t>
            </a:r>
          </a:p>
        </p:txBody>
      </p:sp>
      <p:cxnSp>
        <p:nvCxnSpPr>
          <p:cNvPr id="12" name="꺾인 연결선 11"/>
          <p:cNvCxnSpPr/>
          <p:nvPr/>
        </p:nvCxnSpPr>
        <p:spPr>
          <a:xfrm flipH="1">
            <a:off x="3599892" y="1527634"/>
            <a:ext cx="1008000" cy="864000"/>
          </a:xfrm>
          <a:prstGeom prst="bentConnector4">
            <a:avLst>
              <a:gd name="adj1" fmla="val -22929"/>
              <a:gd name="adj2" fmla="val 55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3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Multi-GPU </a:t>
            </a:r>
            <a:r>
              <a:rPr lang="en-US" altLang="ko-KR" dirty="0" err="1"/>
              <a:t>Trainging</a:t>
            </a:r>
            <a:r>
              <a:rPr lang="en-US" altLang="ko-KR" dirty="0"/>
              <a:t> cont.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Data parallelism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1745093"/>
          </a:xfrm>
        </p:spPr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/>
              <a:t>GPU </a:t>
            </a:r>
            <a:r>
              <a:rPr lang="ko-KR" altLang="en-US"/>
              <a:t>로 </a:t>
            </a:r>
            <a:r>
              <a:rPr lang="en-US" altLang="ko-KR" dirty="0"/>
              <a:t>n</a:t>
            </a:r>
            <a:r>
              <a:rPr lang="ko-KR" altLang="en-US"/>
              <a:t>분하여 처리</a:t>
            </a:r>
            <a:endParaRPr lang="en-US" altLang="ko-KR" dirty="0"/>
          </a:p>
          <a:p>
            <a:r>
              <a:rPr lang="ko-KR" altLang="en-US" dirty="0"/>
              <a:t>각 데이터 묶음마다 </a:t>
            </a:r>
            <a:r>
              <a:rPr lang="en-US" altLang="ko-KR" dirty="0"/>
              <a:t>parameter(weight) </a:t>
            </a:r>
            <a:r>
              <a:rPr lang="ko-KR" altLang="en-US"/>
              <a:t>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장점</a:t>
            </a:r>
            <a:br>
              <a:rPr lang="en-US" altLang="ko-KR" dirty="0"/>
            </a:br>
            <a:r>
              <a:rPr lang="ko-KR" altLang="en-US"/>
              <a:t>→ 모든 모델과 </a:t>
            </a:r>
            <a:r>
              <a:rPr lang="en-US" altLang="ko-KR" dirty="0"/>
              <a:t>Framework </a:t>
            </a:r>
            <a:r>
              <a:rPr lang="ko-KR" altLang="en-US"/>
              <a:t>에서 활용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br>
              <a:rPr lang="en-US" altLang="ko-KR" dirty="0"/>
            </a:br>
            <a:r>
              <a:rPr lang="ko-KR" altLang="en-US"/>
              <a:t>→ </a:t>
            </a:r>
            <a:r>
              <a:rPr lang="en-US" altLang="ko-KR" dirty="0"/>
              <a:t>weight </a:t>
            </a:r>
            <a:r>
              <a:rPr lang="ko-KR" altLang="en-US"/>
              <a:t>통합을 위한 </a:t>
            </a:r>
            <a:r>
              <a:rPr lang="en-US" altLang="ko-KR" dirty="0"/>
              <a:t>iteration </a:t>
            </a:r>
            <a:r>
              <a:rPr lang="ko-KR" altLang="en-US"/>
              <a:t>단계 필요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64" y="690952"/>
            <a:ext cx="4140462" cy="3878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6417" y="4563627"/>
            <a:ext cx="4281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ref) https://www.sciencedirect.com/topics/computer-science/data-parallelism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63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</a:t>
            </a:r>
            <a:r>
              <a:rPr lang="ko-KR" altLang="en-US" dirty="0"/>
              <a:t>통합을 위한 </a:t>
            </a:r>
            <a:r>
              <a:rPr lang="en-US" altLang="ko-KR" dirty="0"/>
              <a:t>iteration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이 또한 여러가지 시도 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355481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All-Reduce </a:t>
            </a:r>
            <a:r>
              <a:rPr lang="ko-KR" altLang="en-US" sz="1600" dirty="0"/>
              <a:t>방식</a:t>
            </a:r>
            <a:endParaRPr lang="en-US" altLang="ko-KR" dirty="0"/>
          </a:p>
          <a:p>
            <a:r>
              <a:rPr lang="en-US" altLang="ko-KR" dirty="0"/>
              <a:t>Parameter Server </a:t>
            </a:r>
            <a:r>
              <a:rPr lang="ko-KR" altLang="en-US" dirty="0"/>
              <a:t>가 모든 </a:t>
            </a:r>
            <a:r>
              <a:rPr lang="en-US" altLang="ko-KR" dirty="0"/>
              <a:t>gradient </a:t>
            </a:r>
            <a:r>
              <a:rPr lang="ko-KR" altLang="en-US" dirty="0"/>
              <a:t>를 취합하여 재분배</a:t>
            </a:r>
            <a:endParaRPr lang="en-US" altLang="ko-KR" dirty="0"/>
          </a:p>
          <a:p>
            <a:r>
              <a:rPr lang="ko-KR" altLang="en-US" dirty="0"/>
              <a:t>단점 </a:t>
            </a:r>
            <a:r>
              <a:rPr lang="en-US" altLang="ko-KR" dirty="0"/>
              <a:t>: Parameter Server </a:t>
            </a:r>
            <a:r>
              <a:rPr lang="ko-KR" altLang="en-US" dirty="0"/>
              <a:t>로 메모리 사용량 및 네트워크 부하 집중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Ring-</a:t>
            </a:r>
            <a:r>
              <a:rPr lang="en-US" altLang="ko-KR" dirty="0" err="1"/>
              <a:t>AllReduce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N</a:t>
            </a:r>
            <a:r>
              <a:rPr lang="ko-KR" altLang="en-US" dirty="0"/>
              <a:t>개 노드는 이웃한 양 노드와 </a:t>
            </a:r>
            <a:br>
              <a:rPr lang="en-US" altLang="ko-KR" dirty="0"/>
            </a:br>
            <a:r>
              <a:rPr lang="ko-KR" altLang="en-US" dirty="0"/>
              <a:t>총 </a:t>
            </a:r>
            <a:r>
              <a:rPr lang="en-US" altLang="ko-KR" dirty="0"/>
              <a:t>2*(N-1)</a:t>
            </a:r>
            <a:r>
              <a:rPr lang="ko-KR" altLang="en-US" dirty="0"/>
              <a:t>번의 통신을 주고받는다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총 노드 수</a:t>
            </a:r>
            <a:r>
              <a:rPr lang="en-US" altLang="ko-KR" dirty="0"/>
              <a:t>(N) </a:t>
            </a:r>
            <a:r>
              <a:rPr lang="ko-KR" altLang="en-US" dirty="0"/>
              <a:t>만큼 나누어 둔 다음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 나누어 둔 각 덩어리를 </a:t>
            </a:r>
            <a:r>
              <a:rPr lang="en-US" altLang="ko-KR" dirty="0"/>
              <a:t>chunk</a:t>
            </a:r>
            <a:r>
              <a:rPr lang="ko-KR" altLang="en-US" dirty="0"/>
              <a:t>라 부른다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처음 </a:t>
            </a:r>
            <a:r>
              <a:rPr lang="en-US" altLang="ko-KR" dirty="0"/>
              <a:t>N-1</a:t>
            </a:r>
            <a:r>
              <a:rPr lang="ko-KR" altLang="en-US" dirty="0"/>
              <a:t>번의 통신 동안 서로 돌려가며 </a:t>
            </a:r>
            <a:br>
              <a:rPr lang="en-US" altLang="ko-KR" dirty="0"/>
            </a:br>
            <a:r>
              <a:rPr lang="ko-KR" altLang="en-US" dirty="0"/>
              <a:t>각 </a:t>
            </a:r>
            <a:r>
              <a:rPr lang="en-US" altLang="ko-KR" dirty="0"/>
              <a:t>chunk</a:t>
            </a:r>
            <a:r>
              <a:rPr lang="ko-KR" altLang="en-US" dirty="0"/>
              <a:t>의 합계를 구한다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2*(N-1)</a:t>
            </a:r>
            <a:r>
              <a:rPr lang="ko-KR" altLang="en-US" dirty="0"/>
              <a:t>번의 통신에서는 이 </a:t>
            </a:r>
            <a:r>
              <a:rPr lang="en-US" altLang="ko-KR" dirty="0"/>
              <a:t>chunk </a:t>
            </a:r>
            <a:r>
              <a:rPr lang="ko-KR" altLang="en-US" dirty="0"/>
              <a:t>합계를 온전히 공유한다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99" y="1275606"/>
            <a:ext cx="3859702" cy="1019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8043" y="4632823"/>
            <a:ext cx="2090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Ref) https://eng.uber.com/horovod/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278" y="2505992"/>
            <a:ext cx="5506218" cy="2162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B11D5-15B9-AFF8-019D-2B39E51B6743}"/>
              </a:ext>
            </a:extLst>
          </p:cNvPr>
          <p:cNvSpPr txBox="1"/>
          <p:nvPr/>
        </p:nvSpPr>
        <p:spPr>
          <a:xfrm>
            <a:off x="323528" y="2375187"/>
            <a:ext cx="29482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horovod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(https://github.com/horovod/horovod)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9FD32-601A-B6F8-A31B-DB59DACB67B5}"/>
              </a:ext>
            </a:extLst>
          </p:cNvPr>
          <p:cNvSpPr txBox="1"/>
          <p:nvPr/>
        </p:nvSpPr>
        <p:spPr>
          <a:xfrm>
            <a:off x="5704267" y="3488109"/>
            <a:ext cx="1056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문제는 통신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?!?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04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/>
              <a:t>를 위한 </a:t>
            </a:r>
            <a:r>
              <a:rPr lang="en-US" altLang="ko-KR" dirty="0"/>
              <a:t>HW </a:t>
            </a:r>
            <a:r>
              <a:rPr lang="ko-KR" altLang="en-US"/>
              <a:t>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/>
              <a:t>간 파라메터 공유를 위한 네트워크 연결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969496"/>
          </a:xfrm>
        </p:spPr>
        <p:txBody>
          <a:bodyPr/>
          <a:lstStyle/>
          <a:p>
            <a:r>
              <a:rPr lang="en-US" altLang="ko-KR" b="1" dirty="0"/>
              <a:t>PCI Express</a:t>
            </a:r>
          </a:p>
          <a:p>
            <a:r>
              <a:rPr lang="en-US" altLang="ko-KR" dirty="0"/>
              <a:t>NV-SLI</a:t>
            </a:r>
          </a:p>
          <a:p>
            <a:r>
              <a:rPr lang="en-US" altLang="ko-KR" dirty="0"/>
              <a:t>NV-Link</a:t>
            </a:r>
          </a:p>
          <a:p>
            <a:r>
              <a:rPr lang="en-US" altLang="ko-KR" dirty="0"/>
              <a:t>NV-Switch</a:t>
            </a:r>
          </a:p>
          <a:p>
            <a:r>
              <a:rPr lang="en-US" altLang="ko-KR" dirty="0" err="1"/>
              <a:t>Infiniband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64" y="1791794"/>
            <a:ext cx="3275197" cy="2764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3948" y="1421800"/>
            <a:ext cx="3734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이론적 최대 데이터 전송 속도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500MB/s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2823778"/>
            <a:ext cx="2662212" cy="13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1824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10866</TotalTime>
  <Words>3868</Words>
  <Application>Microsoft Office PowerPoint</Application>
  <PresentationFormat>화면 슬라이드 쇼(16:9)</PresentationFormat>
  <Paragraphs>477</Paragraphs>
  <Slides>43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7" baseType="lpstr">
      <vt:lpstr>Optimistic Text</vt:lpstr>
      <vt:lpstr>Söhne</vt:lpstr>
      <vt:lpstr>나눔명조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Segoe UI</vt:lpstr>
      <vt:lpstr>Times New Roman</vt:lpstr>
      <vt:lpstr>Wingdings</vt:lpstr>
      <vt:lpstr>4_Office 테마</vt:lpstr>
      <vt:lpstr>5_Office 테마</vt:lpstr>
      <vt:lpstr>PowerPoint 프레젠테이션</vt:lpstr>
      <vt:lpstr>PowerPoint 프레젠테이션</vt:lpstr>
      <vt:lpstr>Deep Learning 학습의 이슈</vt:lpstr>
      <vt:lpstr>Deep Learning 학습의 이슈 cont.</vt:lpstr>
      <vt:lpstr>다양한 시도들</vt:lpstr>
      <vt:lpstr>Multi-GPU Trainging</vt:lpstr>
      <vt:lpstr>Multi-GPU Trainging cont.</vt:lpstr>
      <vt:lpstr>weight 통합을 위한 iteration</vt:lpstr>
      <vt:lpstr>Multi-gpu 를 위한 HW 의 이해</vt:lpstr>
      <vt:lpstr>Multi-gpu 를 위한 HW 의 이해</vt:lpstr>
      <vt:lpstr>Multi-gpu 를 위한 HW 의 이해</vt:lpstr>
      <vt:lpstr>Multi-gpu 를 위한 HW 의 이해</vt:lpstr>
      <vt:lpstr>Multi-gpu 를 위한 HW 의 이해</vt:lpstr>
      <vt:lpstr>Setup a Python Environment for something</vt:lpstr>
      <vt:lpstr>Docker hub 활용</vt:lpstr>
      <vt:lpstr>docker run</vt:lpstr>
      <vt:lpstr>Multi-GPU 의 최종 목표</vt:lpstr>
      <vt:lpstr>Multi-GPU 의 최종 목표</vt:lpstr>
      <vt:lpstr>필요한 시도</vt:lpstr>
      <vt:lpstr>Setup a Python Environment for something</vt:lpstr>
      <vt:lpstr>실습환경 vllm</vt:lpstr>
      <vt:lpstr>실습환경 vllm</vt:lpstr>
      <vt:lpstr>CoT(Chain of Thought)</vt:lpstr>
      <vt:lpstr>PowerPoint 프레젠테이션</vt:lpstr>
      <vt:lpstr>실습환경 kernel_gateway</vt:lpstr>
      <vt:lpstr>Tool Calling</vt:lpstr>
      <vt:lpstr>API 활용 실습</vt:lpstr>
      <vt:lpstr>Tool Selection</vt:lpstr>
      <vt:lpstr>Tool Selection</vt:lpstr>
      <vt:lpstr>Tool 확장 표준 – MCP(model context protocol)</vt:lpstr>
      <vt:lpstr>PowerPoint 프레젠테이션</vt:lpstr>
      <vt:lpstr>Setup a Python Environment for something</vt:lpstr>
      <vt:lpstr>RAG</vt:lpstr>
      <vt:lpstr>RAG pattern</vt:lpstr>
      <vt:lpstr>RAG</vt:lpstr>
      <vt:lpstr>Vectorizing</vt:lpstr>
      <vt:lpstr>Rag 아키텍처 </vt:lpstr>
      <vt:lpstr>Rag 아키텍처 </vt:lpstr>
      <vt:lpstr>Rag 아키텍처 </vt:lpstr>
      <vt:lpstr>Rag 아키텍처 </vt:lpstr>
      <vt:lpstr>Rag 아키텍처 </vt:lpstr>
      <vt:lpstr>RAG 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freenak@gmail.com</cp:lastModifiedBy>
  <cp:revision>202</cp:revision>
  <cp:lastPrinted>2018-01-15T00:07:17Z</cp:lastPrinted>
  <dcterms:created xsi:type="dcterms:W3CDTF">2018-01-14T23:22:16Z</dcterms:created>
  <dcterms:modified xsi:type="dcterms:W3CDTF">2025-04-05T04:07:40Z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FLCMData">
    <vt:lpwstr>879BAE1E853B17513E3AD7133549D60CDC7F447EFEFF353D36030F5A626F43A91F78586C5C79A84BD584368DDBDE1520CB0AE12E5D4FFDA9FB39A3993042811F</vt:lpwstr>
  </property>
  <property fmtid="{5C58129F-E5B8-477A-9B38-B3E54BFA04C8}" pid="2">
    <vt:lpwstr>41F6058CE601D4D469E30BAD0688911E97A987A8E6412C0976FD1E9BC939D1FA</vt:lpwstr>
  </property>
</Properties>
</file>